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660" r:id="rId2"/>
    <p:sldMasterId id="2147483723" r:id="rId3"/>
    <p:sldMasterId id="2147483710" r:id="rId4"/>
  </p:sldMasterIdLst>
  <p:notesMasterIdLst>
    <p:notesMasterId r:id="rId23"/>
  </p:notesMasterIdLst>
  <p:handoutMasterIdLst>
    <p:handoutMasterId r:id="rId24"/>
  </p:handoutMasterIdLst>
  <p:sldIdLst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F5B29"/>
    <a:srgbClr val="1C5998"/>
    <a:srgbClr val="135992"/>
    <a:srgbClr val="173671"/>
    <a:srgbClr val="365C9A"/>
    <a:srgbClr val="005A9B"/>
    <a:srgbClr val="83C3E9"/>
    <a:srgbClr val="388AF6"/>
    <a:srgbClr val="3491B5"/>
    <a:srgbClr val="5591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20" autoAdjust="0"/>
    <p:restoredTop sz="77029" autoAdjust="0"/>
  </p:normalViewPr>
  <p:slideViewPr>
    <p:cSldViewPr snapToGrid="0" snapToObjects="1">
      <p:cViewPr>
        <p:scale>
          <a:sx n="85" d="100"/>
          <a:sy n="85" d="100"/>
        </p:scale>
        <p:origin x="-806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-2597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E239B-AD28-0A4E-B345-25D91EB57DFB}" type="datetimeFigureOut">
              <a:rPr lang="en-US" smtClean="0"/>
              <a:t>8/1/2014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C6C98-7530-9E4F-9802-3F4EDDD2A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396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FDDFB-88B7-7344-AA57-DF0D751F353D}" type="datetimeFigureOut">
              <a:rPr lang="en-US" smtClean="0"/>
              <a:t>8/1/2014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77B80-4AD6-F742-98A9-A29BDC68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874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77B80-4AD6-F742-98A9-A29BDC68E2B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668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0296">
              <a:defRPr/>
            </a:pPr>
            <a:r>
              <a:rPr lang="en-US" dirty="0" smtClean="0"/>
              <a:t>Key Points:</a:t>
            </a:r>
          </a:p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dirty="0" smtClean="0"/>
              <a:t>The extended 90-grace period</a:t>
            </a:r>
            <a:r>
              <a:rPr lang="en-US" baseline="0" dirty="0" smtClean="0"/>
              <a:t> is part of the federal law. It is not something BlueCross chose to impose. </a:t>
            </a:r>
          </a:p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baseline="0" dirty="0" smtClean="0"/>
              <a:t>The grace period ONLY applies to those members who purchased coverage through the Marketplace </a:t>
            </a:r>
            <a:r>
              <a:rPr lang="en-US" u="sng" baseline="0" dirty="0" smtClean="0"/>
              <a:t>and</a:t>
            </a:r>
            <a:r>
              <a:rPr lang="en-US" u="none" baseline="0" dirty="0" smtClean="0"/>
              <a:t> are receiving an Advanced Premium Tax Credit. </a:t>
            </a:r>
          </a:p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u="none" baseline="0" dirty="0" smtClean="0"/>
              <a:t>We do everything in our power to remind members when payments are due (or past due) and clearly express why it’s in their best interest to pay; if their coverage is terminated for non-payment, they can’t sign up for health insurance again until the next enrollment period.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77B80-4AD6-F742-98A9-A29BDC68E2B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071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0296">
              <a:defRPr/>
            </a:pPr>
            <a:r>
              <a:rPr lang="en-US" dirty="0" smtClean="0"/>
              <a:t>Key Points:</a:t>
            </a:r>
          </a:p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dirty="0" smtClean="0"/>
              <a:t>We don’t want your</a:t>
            </a:r>
            <a:r>
              <a:rPr lang="en-US" baseline="0" dirty="0" smtClean="0"/>
              <a:t> business to suffer if members aren’t paying their bills, but here are some general guidelines on what you can and can’t do in terms of collecting payment.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77B80-4AD6-F742-98A9-A29BDC68E2B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071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0296">
              <a:defRPr/>
            </a:pPr>
            <a:r>
              <a:rPr lang="en-US" dirty="0" smtClean="0"/>
              <a:t>Key Points:</a:t>
            </a:r>
          </a:p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dirty="0" smtClean="0"/>
              <a:t>We are here to help. TONS of Marketplace resources available</a:t>
            </a:r>
            <a:r>
              <a:rPr lang="en-US" baseline="0" dirty="0" smtClean="0"/>
              <a:t> to you on the provider page of bcbst.com/providers, including a link to a comprehensive provider guide on the Marketplace.</a:t>
            </a:r>
          </a:p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baseline="0" dirty="0" smtClean="0"/>
              <a:t>We also have several key education campaigns designed to help our members understand the importance of seeking in-network care (Know Then Go)</a:t>
            </a:r>
          </a:p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baseline="0" dirty="0" smtClean="0"/>
              <a:t>And we have several phone options should you need support with navigator questions, provider questions, or member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77B80-4AD6-F742-98A9-A29BDC68E2B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69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0296">
              <a:defRPr/>
            </a:pPr>
            <a:r>
              <a:rPr lang="en-US" dirty="0" smtClean="0"/>
              <a:t>Key Points:</a:t>
            </a:r>
          </a:p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baseline="0" dirty="0" smtClean="0"/>
              <a:t>Another education campaign helps our members learn how to shop for the right health insurance (Shop Smart)</a:t>
            </a:r>
          </a:p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baseline="0" dirty="0" smtClean="0"/>
              <a:t>Find certified brokers, locate a community meeting, get instant quotes, view helpful videos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77B80-4AD6-F742-98A9-A29BDC68E2B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467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Points:</a:t>
            </a:r>
          </a:p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dirty="0" smtClean="0"/>
              <a:t>New competition</a:t>
            </a:r>
          </a:p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dirty="0" smtClean="0"/>
              <a:t>More plans offering</a:t>
            </a:r>
            <a:r>
              <a:rPr lang="en-US" baseline="0" dirty="0" smtClean="0"/>
              <a:t> statewide coverage</a:t>
            </a:r>
          </a:p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baseline="0" dirty="0" smtClean="0"/>
              <a:t>Pricing changes (Note: our rate filing has not yet been approved by the state; refer to rate filing talking points for additional detail)</a:t>
            </a:r>
          </a:p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baseline="0" dirty="0" smtClean="0"/>
              <a:t>We’re offering a new bronze and a new silver plan to meet our market needs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77B80-4AD6-F742-98A9-A29BDC68E2B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43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Points:</a:t>
            </a:r>
          </a:p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dirty="0" smtClean="0"/>
              <a:t>BlueCross</a:t>
            </a:r>
            <a:r>
              <a:rPr lang="en-US" baseline="0" dirty="0" smtClean="0"/>
              <a:t> had a very strong performance in the first year of the Marketplace</a:t>
            </a:r>
          </a:p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baseline="0" dirty="0" smtClean="0"/>
              <a:t>We were able to provide comprehensive, affordable coverage to thousands of Tennesseans who were previously uninsured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77B80-4AD6-F742-98A9-A29BDC68E2B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337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0296">
              <a:defRPr/>
            </a:pPr>
            <a:r>
              <a:rPr lang="en-US" dirty="0" smtClean="0"/>
              <a:t>Key Points:</a:t>
            </a:r>
          </a:p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dirty="0" smtClean="0"/>
              <a:t>Quite a few people</a:t>
            </a:r>
            <a:r>
              <a:rPr lang="en-US" baseline="0" dirty="0" smtClean="0"/>
              <a:t> (80% of our Marketplace members) got help paying their monthly premium</a:t>
            </a:r>
          </a:p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baseline="0" dirty="0" smtClean="0"/>
              <a:t>On average, they got about $265 in support per month</a:t>
            </a:r>
          </a:p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baseline="0" dirty="0" smtClean="0"/>
              <a:t>And 64% got extra support with cost sharing reduction plans – meaning, the amount of copays, coinsurance and deductibles paid were lower than their actual plan design</a:t>
            </a:r>
          </a:p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baseline="0" dirty="0" smtClean="0"/>
              <a:t>These subsidies were critical to a member’s ability to afford health insurance.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77B80-4AD6-F742-98A9-A29BDC68E2B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741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0296">
              <a:defRPr/>
            </a:pPr>
            <a:r>
              <a:rPr lang="en-US" dirty="0" smtClean="0"/>
              <a:t>Key Points:</a:t>
            </a:r>
          </a:p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dirty="0" smtClean="0"/>
              <a:t>Nationally,</a:t>
            </a:r>
            <a:r>
              <a:rPr lang="en-US" baseline="0" dirty="0" smtClean="0"/>
              <a:t> about 13.6% of people who were previously uninsured were able to purchase health insurance through the Marketplace.</a:t>
            </a:r>
          </a:p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baseline="0" dirty="0" smtClean="0"/>
              <a:t>In Tennessee, that number was higher. About 15.2% of previously uninsured Tennesseans now have health insurance.</a:t>
            </a:r>
          </a:p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baseline="0" dirty="0" smtClean="0"/>
              <a:t>BlueCross is largely responsible for the state’s Marketplace success (88.5% market share in the state)</a:t>
            </a:r>
          </a:p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baseline="0" dirty="0" smtClean="0">
                <a:solidFill>
                  <a:srgbClr val="C00000"/>
                </a:solidFill>
              </a:rPr>
              <a:t>Tennessee now ranks 19</a:t>
            </a:r>
            <a:r>
              <a:rPr lang="en-US" baseline="30000" dirty="0" smtClean="0">
                <a:solidFill>
                  <a:srgbClr val="C00000"/>
                </a:solidFill>
              </a:rPr>
              <a:t>th</a:t>
            </a:r>
            <a:r>
              <a:rPr lang="en-US" baseline="0" dirty="0" smtClean="0">
                <a:solidFill>
                  <a:srgbClr val="C00000"/>
                </a:solidFill>
              </a:rPr>
              <a:t> for the number of uninsured individuals.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77B80-4AD6-F742-98A9-A29BDC68E2B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84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0296">
              <a:defRPr/>
            </a:pPr>
            <a:r>
              <a:rPr lang="en-US" dirty="0" smtClean="0"/>
              <a:t>Key Points:</a:t>
            </a:r>
          </a:p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dirty="0" smtClean="0"/>
              <a:t>In looking at TOTAL enrollment for our</a:t>
            </a:r>
            <a:r>
              <a:rPr lang="en-US" baseline="0" dirty="0" smtClean="0"/>
              <a:t> individual market (ON and OFF Marketplace), we have more than 251,450 members.</a:t>
            </a:r>
          </a:p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baseline="0" dirty="0" smtClean="0"/>
              <a:t>Majority are female (54%), as women typically make the health care decisions for the household.</a:t>
            </a:r>
          </a:p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baseline="0" dirty="0" smtClean="0"/>
              <a:t>Most people (49%) who purchased were between the ages of 45 and 64; this skewed slightly older than we expected (factored in that more “young </a:t>
            </a:r>
            <a:r>
              <a:rPr lang="en-US" baseline="0" dirty="0" err="1" smtClean="0"/>
              <a:t>invicibles</a:t>
            </a:r>
            <a:r>
              <a:rPr lang="en-US" baseline="0" dirty="0" smtClean="0"/>
              <a:t>” would buy coverage), but we remain consistent with national averages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77B80-4AD6-F742-98A9-A29BDC68E2B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84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0296">
              <a:defRPr/>
            </a:pPr>
            <a:r>
              <a:rPr lang="en-US" dirty="0" smtClean="0"/>
              <a:t>Key Points:</a:t>
            </a:r>
          </a:p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dirty="0" smtClean="0"/>
              <a:t>Looking at Marketplace enrollment throughout the state, the</a:t>
            </a:r>
            <a:r>
              <a:rPr lang="en-US" baseline="0" dirty="0" smtClean="0"/>
              <a:t> Nashville/Middle Tennessee region 4 saw the most enrollment with 53,361 new members. </a:t>
            </a:r>
          </a:p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baseline="0" dirty="0" smtClean="0"/>
              <a:t>One out of three Marketplace members lives in the Nashville region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77B80-4AD6-F742-98A9-A29BDC68E2B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504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0296">
              <a:defRPr/>
            </a:pPr>
            <a:r>
              <a:rPr lang="en-US" dirty="0" smtClean="0"/>
              <a:t>Key Points:</a:t>
            </a:r>
          </a:p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dirty="0" smtClean="0"/>
              <a:t>66% of our On and Off Marketplace members chose a SILVER</a:t>
            </a:r>
            <a:r>
              <a:rPr lang="en-US" baseline="0" dirty="0" smtClean="0"/>
              <a:t> plan (Remember, Marketplace plans and traditional individual plans are the same.)</a:t>
            </a:r>
          </a:p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baseline="0" dirty="0" smtClean="0"/>
              <a:t>Why silver? A member had to choose a silver plan in order to take advantage of any subsidies available through the federal government.</a:t>
            </a:r>
          </a:p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baseline="0" dirty="0" smtClean="0"/>
              <a:t>Overall, our Blue Network S was the most popular, with 55% of consumers choosing it.</a:t>
            </a:r>
          </a:p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baseline="0" dirty="0" smtClean="0"/>
              <a:t>38% of our individual members chose Blue Network 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77B80-4AD6-F742-98A9-A29BDC68E2B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433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0296">
              <a:defRPr/>
            </a:pPr>
            <a:r>
              <a:rPr lang="en-US" dirty="0" smtClean="0"/>
              <a:t>Key Points:</a:t>
            </a:r>
          </a:p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dirty="0" smtClean="0"/>
              <a:t>Remember, individual members were able to choose</a:t>
            </a:r>
            <a:r>
              <a:rPr lang="en-US" baseline="0" dirty="0" smtClean="0"/>
              <a:t> plans that feature Blue Networks P, S or E.</a:t>
            </a:r>
          </a:p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baseline="0" dirty="0" smtClean="0"/>
              <a:t>The only way they could select Blue Network E is if they purchased coverage through the Marketplace.</a:t>
            </a:r>
          </a:p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baseline="0" dirty="0" smtClean="0"/>
              <a:t>Blue Network E is only available in four regions of the state.</a:t>
            </a:r>
          </a:p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baseline="0" dirty="0" smtClean="0"/>
              <a:t>This slide shows you those regions, the strategic provider partner and how each network performed in those regions.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77B80-4AD6-F742-98A9-A29BDC68E2B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91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0296">
              <a:defRPr/>
            </a:pPr>
            <a:r>
              <a:rPr lang="en-US" dirty="0" smtClean="0"/>
              <a:t>Key Points:</a:t>
            </a:r>
          </a:p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dirty="0" smtClean="0"/>
              <a:t>We</a:t>
            </a:r>
            <a:r>
              <a:rPr lang="en-US" baseline="0" dirty="0" smtClean="0"/>
              <a:t> received a lot of questions about whether or not Marketplace plans or plans that featured Blue Network E featured out-of-network benefits. The short answer: YES, all our plans do.</a:t>
            </a:r>
          </a:p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baseline="0" dirty="0" smtClean="0"/>
              <a:t>Another key point, out-of-network benefits are reimbursed the same way they are today. No changes on our end from an administrative standpoint.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77B80-4AD6-F742-98A9-A29BDC68E2B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584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0"/>
          </p:nvPr>
        </p:nvSpPr>
        <p:spPr>
          <a:xfrm>
            <a:off x="0" y="1535113"/>
            <a:ext cx="9144000" cy="3575050"/>
          </a:xfrm>
          <a:prstGeom prst="rect">
            <a:avLst/>
          </a:prstGeom>
          <a:noFill/>
        </p:spPr>
        <p:txBody>
          <a:bodyPr vert="horz"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0428" y="524334"/>
            <a:ext cx="7772400" cy="50342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>
              <a:defRPr sz="2400" b="1" i="0" baseline="0">
                <a:ln>
                  <a:noFill/>
                </a:ln>
                <a:solidFill>
                  <a:srgbClr val="CF5B29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20428" y="776046"/>
            <a:ext cx="8066372" cy="59456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b="0" i="1" dirty="0">
              <a:solidFill>
                <a:srgbClr val="135992"/>
              </a:solidFill>
            </a:endParaRPr>
          </a:p>
        </p:txBody>
      </p:sp>
      <p:grpSp>
        <p:nvGrpSpPr>
          <p:cNvPr id="50" name="Group 49"/>
          <p:cNvGrpSpPr/>
          <p:nvPr userDrawn="1"/>
        </p:nvGrpSpPr>
        <p:grpSpPr>
          <a:xfrm rot="16200000">
            <a:off x="1495128" y="4486886"/>
            <a:ext cx="1498973" cy="3042378"/>
            <a:chOff x="3104287" y="2259669"/>
            <a:chExt cx="2043271" cy="4147107"/>
          </a:xfrm>
        </p:grpSpPr>
        <p:grpSp>
          <p:nvGrpSpPr>
            <p:cNvPr id="51" name="Group 50"/>
            <p:cNvGrpSpPr/>
            <p:nvPr/>
          </p:nvGrpSpPr>
          <p:grpSpPr>
            <a:xfrm>
              <a:off x="3104287" y="2259669"/>
              <a:ext cx="1312784" cy="2732334"/>
              <a:chOff x="80863" y="4419355"/>
              <a:chExt cx="1007734" cy="2097425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30695" y="6058878"/>
                <a:ext cx="457902" cy="457902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">
                <a:alphaModFix amt="58000"/>
              </a:blip>
              <a:stretch>
                <a:fillRect/>
              </a:stretch>
            </p:blipFill>
            <p:spPr>
              <a:xfrm>
                <a:off x="444942" y="5711040"/>
                <a:ext cx="261438" cy="261438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2">
                <a:alphaModFix amt="81000"/>
              </a:blip>
              <a:stretch>
                <a:fillRect/>
              </a:stretch>
            </p:blipFill>
            <p:spPr>
              <a:xfrm>
                <a:off x="818519" y="5503680"/>
                <a:ext cx="188932" cy="188932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2" cstate="screen">
                <a:alphaModFix amt="58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5008" y="5397755"/>
                <a:ext cx="105925" cy="105925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2672" y="5773647"/>
                <a:ext cx="105925" cy="105925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2">
                <a:alphaModFix amt="41000"/>
              </a:blip>
              <a:stretch>
                <a:fillRect/>
              </a:stretch>
            </p:blipFill>
            <p:spPr>
              <a:xfrm>
                <a:off x="183504" y="4838400"/>
                <a:ext cx="321918" cy="321918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2" cstate="screen">
                <a:alphaModFix amt="41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863" y="5246385"/>
                <a:ext cx="105925" cy="105925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2" cstate="screen">
                <a:alphaModFix amt="18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0013" y="4419355"/>
                <a:ext cx="82026" cy="82026"/>
              </a:xfrm>
              <a:prstGeom prst="rect">
                <a:avLst/>
              </a:prstGeom>
            </p:spPr>
          </p:pic>
        </p:grpSp>
        <p:grpSp>
          <p:nvGrpSpPr>
            <p:cNvPr id="52" name="Group 51"/>
            <p:cNvGrpSpPr/>
            <p:nvPr/>
          </p:nvGrpSpPr>
          <p:grpSpPr>
            <a:xfrm>
              <a:off x="4279082" y="4888298"/>
              <a:ext cx="868476" cy="1518478"/>
              <a:chOff x="80863" y="-172743"/>
              <a:chExt cx="741428" cy="1210688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2">
                <a:alphaModFix amt="72000"/>
              </a:blip>
              <a:stretch>
                <a:fillRect/>
              </a:stretch>
            </p:blipFill>
            <p:spPr>
              <a:xfrm flipH="1">
                <a:off x="80863" y="98575"/>
                <a:ext cx="179170" cy="179170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2">
                <a:alphaModFix amt="41000"/>
              </a:blip>
              <a:stretch>
                <a:fillRect/>
              </a:stretch>
            </p:blipFill>
            <p:spPr>
              <a:xfrm flipH="1">
                <a:off x="303934" y="341775"/>
                <a:ext cx="237071" cy="237071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2" cstate="screen">
                <a:alphaModFix amt="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03576" y="485392"/>
                <a:ext cx="92452" cy="92452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2" cstate="screen">
                <a:alphaModFix amt="26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208398" y="945493"/>
                <a:ext cx="92452" cy="92452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2" cstate="screen">
                <a:alphaModFix amt="41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48553" y="762744"/>
                <a:ext cx="71593" cy="71593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flipH="1">
                <a:off x="422632" y="-172743"/>
                <a:ext cx="399659" cy="39965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89490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0466" y="6356350"/>
            <a:ext cx="349752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rgbClr val="D45821"/>
                </a:solidFill>
              </a:defRPr>
            </a:lvl1pPr>
          </a:lstStyle>
          <a:p>
            <a:fld id="{0148B735-CCF8-CB4E-B054-8816D57465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22824" y="593189"/>
            <a:ext cx="7263976" cy="524923"/>
          </a:xfrm>
          <a:prstGeom prst="rect">
            <a:avLst/>
          </a:prstGeom>
        </p:spPr>
        <p:txBody>
          <a:bodyPr/>
          <a:lstStyle>
            <a:lvl1pPr marL="0" indent="0" algn="l">
              <a:defRPr sz="2400" b="1" i="0">
                <a:solidFill>
                  <a:srgbClr val="CF5B29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917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743" y="2539782"/>
            <a:ext cx="3645254" cy="208121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3680"/>
              </a:lnSpc>
              <a:defRPr sz="3200" b="1" i="0">
                <a:solidFill>
                  <a:srgbClr val="CF5B2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140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Title &amp;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962743" y="2469235"/>
            <a:ext cx="3645254" cy="121110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3680"/>
              </a:lnSpc>
              <a:defRPr sz="3200" b="1" i="0">
                <a:solidFill>
                  <a:srgbClr val="CF5B2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962744" y="3604008"/>
            <a:ext cx="3645254" cy="10757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 i="1">
                <a:solidFill>
                  <a:srgbClr val="13599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238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756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2"/>
          <p:cNvSpPr>
            <a:spLocks noGrp="1"/>
          </p:cNvSpPr>
          <p:nvPr>
            <p:ph type="pic" sz="quarter" idx="10"/>
          </p:nvPr>
        </p:nvSpPr>
        <p:spPr>
          <a:xfrm>
            <a:off x="0" y="1535113"/>
            <a:ext cx="9144000" cy="3575050"/>
          </a:xfrm>
          <a:prstGeom prst="rect">
            <a:avLst/>
          </a:prstGeom>
          <a:noFill/>
        </p:spPr>
        <p:txBody>
          <a:bodyPr vert="horz"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20428" y="425477"/>
            <a:ext cx="7772400" cy="50342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>
              <a:defRPr sz="2400" b="1" i="0" baseline="0">
                <a:ln>
                  <a:noFill/>
                </a:ln>
                <a:solidFill>
                  <a:srgbClr val="CF5B29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0428" y="776046"/>
            <a:ext cx="8066372" cy="59456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b="0" i="1" dirty="0">
              <a:solidFill>
                <a:srgbClr val="135992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 rot="16200000">
            <a:off x="1495128" y="4486886"/>
            <a:ext cx="1498973" cy="3042378"/>
            <a:chOff x="3104287" y="2259669"/>
            <a:chExt cx="2043271" cy="4147107"/>
          </a:xfrm>
        </p:grpSpPr>
        <p:grpSp>
          <p:nvGrpSpPr>
            <p:cNvPr id="7" name="Group 6"/>
            <p:cNvGrpSpPr/>
            <p:nvPr/>
          </p:nvGrpSpPr>
          <p:grpSpPr>
            <a:xfrm>
              <a:off x="3104287" y="2259669"/>
              <a:ext cx="1312784" cy="2732334"/>
              <a:chOff x="80863" y="4419355"/>
              <a:chExt cx="1007734" cy="2097425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30695" y="6058878"/>
                <a:ext cx="457902" cy="457902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>
                <a:alphaModFix amt="58000"/>
              </a:blip>
              <a:stretch>
                <a:fillRect/>
              </a:stretch>
            </p:blipFill>
            <p:spPr>
              <a:xfrm>
                <a:off x="444942" y="5711040"/>
                <a:ext cx="261438" cy="261438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>
                <a:alphaModFix amt="81000"/>
              </a:blip>
              <a:stretch>
                <a:fillRect/>
              </a:stretch>
            </p:blipFill>
            <p:spPr>
              <a:xfrm>
                <a:off x="818519" y="5503680"/>
                <a:ext cx="188932" cy="188932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screen">
                <a:alphaModFix amt="58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5008" y="5397755"/>
                <a:ext cx="105925" cy="105925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2672" y="5773647"/>
                <a:ext cx="105925" cy="105925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>
                <a:alphaModFix amt="41000"/>
              </a:blip>
              <a:stretch>
                <a:fillRect/>
              </a:stretch>
            </p:blipFill>
            <p:spPr>
              <a:xfrm>
                <a:off x="183504" y="4838400"/>
                <a:ext cx="321918" cy="321918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screen">
                <a:alphaModFix amt="41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863" y="5246385"/>
                <a:ext cx="105925" cy="105925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 cstate="screen">
                <a:alphaModFix amt="18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0013" y="4419355"/>
                <a:ext cx="82026" cy="82026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4279082" y="4888298"/>
              <a:ext cx="868476" cy="1518478"/>
              <a:chOff x="80863" y="-172743"/>
              <a:chExt cx="741428" cy="1210688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>
                <a:alphaModFix amt="72000"/>
              </a:blip>
              <a:stretch>
                <a:fillRect/>
              </a:stretch>
            </p:blipFill>
            <p:spPr>
              <a:xfrm flipH="1">
                <a:off x="80863" y="98575"/>
                <a:ext cx="179170" cy="17917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>
                <a:alphaModFix amt="41000"/>
              </a:blip>
              <a:stretch>
                <a:fillRect/>
              </a:stretch>
            </p:blipFill>
            <p:spPr>
              <a:xfrm flipH="1">
                <a:off x="303934" y="341775"/>
                <a:ext cx="237071" cy="237071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screen">
                <a:alphaModFix amt="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03576" y="485392"/>
                <a:ext cx="92452" cy="92452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screen">
                <a:alphaModFix amt="26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208398" y="945493"/>
                <a:ext cx="92452" cy="92452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screen">
                <a:alphaModFix amt="41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48553" y="762744"/>
                <a:ext cx="71593" cy="7159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flipH="1">
                <a:off x="422632" y="-172743"/>
                <a:ext cx="399659" cy="399659"/>
              </a:xfrm>
              <a:prstGeom prst="rect">
                <a:avLst/>
              </a:prstGeom>
            </p:spPr>
          </p:pic>
        </p:grpSp>
      </p:grpSp>
      <p:sp>
        <p:nvSpPr>
          <p:cNvPr id="45" name="Text Placeholder 44"/>
          <p:cNvSpPr>
            <a:spLocks noGrp="1"/>
          </p:cNvSpPr>
          <p:nvPr>
            <p:ph type="body" sz="quarter" idx="11" hasCustomPrompt="1"/>
          </p:nvPr>
        </p:nvSpPr>
        <p:spPr>
          <a:xfrm>
            <a:off x="620713" y="881847"/>
            <a:ext cx="6399212" cy="4651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</a:lstStyle>
          <a:p>
            <a:r>
              <a:rPr lang="en-US" sz="2200" b="0" i="1" dirty="0" smtClean="0">
                <a:solidFill>
                  <a:srgbClr val="135992"/>
                </a:solidFill>
                <a:latin typeface="+mn-lt"/>
                <a:cs typeface="Calibri"/>
              </a:rPr>
              <a:t>Click to Add Subtitle</a:t>
            </a:r>
            <a:endParaRPr lang="en-US" sz="2200" b="0" i="1" dirty="0">
              <a:solidFill>
                <a:srgbClr val="135992"/>
              </a:solidFill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1217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8F9F92-7411-A645-BEE9-3334990FD728}" type="datetimeFigureOut">
              <a:rPr lang="en-US" smtClean="0"/>
              <a:pPr/>
              <a:t>8/1/2014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7AF93C-F436-3440-91F3-FEF1E42F7A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843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824" y="593189"/>
            <a:ext cx="7263976" cy="524923"/>
          </a:xfrm>
          <a:prstGeom prst="rect">
            <a:avLst/>
          </a:prstGeom>
        </p:spPr>
        <p:txBody>
          <a:bodyPr/>
          <a:lstStyle>
            <a:lvl1pPr marL="0" indent="0" algn="l">
              <a:defRPr sz="2400" b="1" i="0">
                <a:solidFill>
                  <a:srgbClr val="CF5B29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825" y="1400310"/>
            <a:ext cx="7263975" cy="4525963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49224" indent="-285750">
              <a:buSzPct val="100000"/>
              <a:buFont typeface="Lucida Grande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-228600">
              <a:buFont typeface="Lucida Grande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914400" indent="-228600">
              <a:buFont typeface="Lucida Grande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914400" indent="-228600">
              <a:buFont typeface="Lucida Grande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0466" y="6356350"/>
            <a:ext cx="349752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rgbClr val="D45821"/>
                </a:solidFill>
              </a:defRPr>
            </a:lvl1pPr>
          </a:lstStyle>
          <a:p>
            <a:fld id="{0148B735-CCF8-CB4E-B054-8816D57465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713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/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22824" y="593189"/>
            <a:ext cx="7263976" cy="524923"/>
          </a:xfrm>
          <a:prstGeom prst="rect">
            <a:avLst/>
          </a:prstGeom>
        </p:spPr>
        <p:txBody>
          <a:bodyPr/>
          <a:lstStyle>
            <a:lvl1pPr marL="0" indent="0" algn="l">
              <a:defRPr sz="2400" b="1" i="0">
                <a:solidFill>
                  <a:srgbClr val="CF5B29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22826" y="1400310"/>
            <a:ext cx="4092090" cy="4525963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49224" indent="-285750">
              <a:buSzPct val="100000"/>
              <a:buFont typeface="Lucida Grande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-228600">
              <a:buFont typeface="Lucida Grande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914400" indent="-228600">
              <a:buFont typeface="Lucida Grande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914400" indent="-228600">
              <a:buFont typeface="Lucida Grande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Picture Placeholder 32"/>
          <p:cNvSpPr>
            <a:spLocks noGrp="1"/>
          </p:cNvSpPr>
          <p:nvPr>
            <p:ph type="pic" sz="quarter" idx="10"/>
          </p:nvPr>
        </p:nvSpPr>
        <p:spPr>
          <a:xfrm>
            <a:off x="5656022" y="1400311"/>
            <a:ext cx="3487978" cy="2832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0466" y="6356350"/>
            <a:ext cx="349752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rgbClr val="D45821"/>
                </a:solidFill>
              </a:defRPr>
            </a:lvl1pPr>
          </a:lstStyle>
          <a:p>
            <a:fld id="{0148B735-CCF8-CB4E-B054-8816D57465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558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/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22824" y="593189"/>
            <a:ext cx="7263976" cy="524923"/>
          </a:xfrm>
          <a:prstGeom prst="rect">
            <a:avLst/>
          </a:prstGeom>
        </p:spPr>
        <p:txBody>
          <a:bodyPr/>
          <a:lstStyle>
            <a:lvl1pPr marL="0" indent="0" algn="l">
              <a:defRPr sz="2400" b="1" i="0">
                <a:solidFill>
                  <a:srgbClr val="CF5B29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88782" y="1400311"/>
            <a:ext cx="4092090" cy="4525963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49224" indent="-285750">
              <a:buSzPct val="100000"/>
              <a:buFont typeface="Lucida Grande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-228600">
              <a:buFont typeface="Lucida Grande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914400" indent="-228600">
              <a:buFont typeface="Lucida Grande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914400" indent="-228600">
              <a:buFont typeface="Lucida Grande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Picture Placeholder 32"/>
          <p:cNvSpPr>
            <a:spLocks noGrp="1"/>
          </p:cNvSpPr>
          <p:nvPr>
            <p:ph type="pic" sz="quarter" idx="10"/>
          </p:nvPr>
        </p:nvSpPr>
        <p:spPr>
          <a:xfrm>
            <a:off x="1422824" y="1400311"/>
            <a:ext cx="3127863" cy="2832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0466" y="6356350"/>
            <a:ext cx="349752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rgbClr val="D45821"/>
                </a:solidFill>
              </a:defRPr>
            </a:lvl1pPr>
          </a:lstStyle>
          <a:p>
            <a:fld id="{0148B735-CCF8-CB4E-B054-8816D57465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40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p / Cont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22824" y="593189"/>
            <a:ext cx="7263976" cy="524923"/>
          </a:xfrm>
          <a:prstGeom prst="rect">
            <a:avLst/>
          </a:prstGeom>
        </p:spPr>
        <p:txBody>
          <a:bodyPr/>
          <a:lstStyle>
            <a:lvl1pPr marL="0" indent="0" algn="l">
              <a:defRPr sz="2400" b="1" i="0">
                <a:solidFill>
                  <a:srgbClr val="CF5B29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22824" y="3680333"/>
            <a:ext cx="7358048" cy="1940227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49224" indent="-285750">
              <a:buSzPct val="100000"/>
              <a:buFont typeface="Lucida Grande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-228600">
              <a:buFont typeface="Lucida Grande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914400" indent="-228600">
              <a:buFont typeface="Lucida Grande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914400" indent="-228600">
              <a:buFont typeface="Lucida Grande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Picture Placeholder 32"/>
          <p:cNvSpPr>
            <a:spLocks noGrp="1"/>
          </p:cNvSpPr>
          <p:nvPr>
            <p:ph type="pic" sz="quarter" idx="10"/>
          </p:nvPr>
        </p:nvSpPr>
        <p:spPr>
          <a:xfrm>
            <a:off x="1422824" y="1400311"/>
            <a:ext cx="7721176" cy="1986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0466" y="6356350"/>
            <a:ext cx="349752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rgbClr val="D45821"/>
                </a:solidFill>
              </a:defRPr>
            </a:lvl1pPr>
          </a:lstStyle>
          <a:p>
            <a:fld id="{0148B735-CCF8-CB4E-B054-8816D57465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808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op /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22824" y="593189"/>
            <a:ext cx="7263976" cy="524923"/>
          </a:xfrm>
          <a:prstGeom prst="rect">
            <a:avLst/>
          </a:prstGeom>
        </p:spPr>
        <p:txBody>
          <a:bodyPr/>
          <a:lstStyle>
            <a:lvl1pPr marL="0" indent="0" algn="l">
              <a:defRPr sz="2400" b="1" i="0">
                <a:solidFill>
                  <a:srgbClr val="CF5B29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22824" y="1482619"/>
            <a:ext cx="7358048" cy="1940227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49224" indent="-285750">
              <a:buSzPct val="100000"/>
              <a:buFont typeface="Lucida Grande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-228600">
              <a:buFont typeface="Lucida Grande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914400" indent="-228600">
              <a:buFont typeface="Lucida Grande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914400" indent="-228600">
              <a:buFont typeface="Lucida Grande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Picture Placeholder 32"/>
          <p:cNvSpPr>
            <a:spLocks noGrp="1"/>
          </p:cNvSpPr>
          <p:nvPr>
            <p:ph type="pic" sz="quarter" idx="10"/>
          </p:nvPr>
        </p:nvSpPr>
        <p:spPr>
          <a:xfrm>
            <a:off x="1422824" y="3552071"/>
            <a:ext cx="7721176" cy="1986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0466" y="6356350"/>
            <a:ext cx="349752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rgbClr val="D45821"/>
                </a:solidFill>
              </a:defRPr>
            </a:lvl1pPr>
          </a:lstStyle>
          <a:p>
            <a:fld id="{0148B735-CCF8-CB4E-B054-8816D57465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8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22824" y="593189"/>
            <a:ext cx="7263976" cy="524923"/>
          </a:xfrm>
          <a:prstGeom prst="rect">
            <a:avLst/>
          </a:prstGeom>
        </p:spPr>
        <p:txBody>
          <a:bodyPr/>
          <a:lstStyle>
            <a:lvl1pPr marL="0" indent="0" algn="l">
              <a:defRPr sz="2400" b="1" i="0">
                <a:solidFill>
                  <a:srgbClr val="CF5B29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32"/>
          <p:cNvSpPr>
            <a:spLocks noGrp="1"/>
          </p:cNvSpPr>
          <p:nvPr>
            <p:ph type="pic" sz="quarter" idx="10"/>
          </p:nvPr>
        </p:nvSpPr>
        <p:spPr>
          <a:xfrm>
            <a:off x="1422824" y="1352199"/>
            <a:ext cx="7263976" cy="4185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0466" y="6356350"/>
            <a:ext cx="349752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rgbClr val="D45821"/>
                </a:solidFill>
              </a:defRPr>
            </a:lvl1pPr>
          </a:lstStyle>
          <a:p>
            <a:fld id="{0148B735-CCF8-CB4E-B054-8816D57465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181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0" y="0"/>
            <a:ext cx="9144000" cy="1882096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1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32" r:id="rId2"/>
    <p:sldLayoutId id="2147483745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0" y="0"/>
            <a:ext cx="9144000" cy="1882096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flipH="1">
            <a:off x="0" y="0"/>
            <a:ext cx="1065178" cy="6858000"/>
          </a:xfrm>
          <a:prstGeom prst="rect">
            <a:avLst/>
          </a:prstGeom>
          <a:solidFill>
            <a:srgbClr val="1C59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CBST_clr.eps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612" y="6318016"/>
            <a:ext cx="1291950" cy="2678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0518" y="4376772"/>
            <a:ext cx="840623" cy="193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6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666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0" y="0"/>
            <a:ext cx="9144000" cy="1882096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 flipH="1">
            <a:off x="2477717" y="2592937"/>
            <a:ext cx="1007734" cy="2097425"/>
            <a:chOff x="80863" y="4419355"/>
            <a:chExt cx="1007734" cy="20974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695" y="6058878"/>
              <a:ext cx="457902" cy="45790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alphaModFix amt="58000"/>
            </a:blip>
            <a:stretch>
              <a:fillRect/>
            </a:stretch>
          </p:blipFill>
          <p:spPr>
            <a:xfrm>
              <a:off x="444942" y="5711040"/>
              <a:ext cx="261438" cy="26143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alphaModFix amt="81000"/>
            </a:blip>
            <a:stretch>
              <a:fillRect/>
            </a:stretch>
          </p:blipFill>
          <p:spPr>
            <a:xfrm>
              <a:off x="818519" y="5503680"/>
              <a:ext cx="188932" cy="18893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screen">
              <a:alphaModFix amt="5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5008" y="5397755"/>
              <a:ext cx="105925" cy="1059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2672" y="5773647"/>
              <a:ext cx="105925" cy="10592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alphaModFix amt="41000"/>
            </a:blip>
            <a:stretch>
              <a:fillRect/>
            </a:stretch>
          </p:blipFill>
          <p:spPr>
            <a:xfrm>
              <a:off x="183504" y="4838400"/>
              <a:ext cx="321918" cy="3219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alphaModFix amt="4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863" y="5246385"/>
              <a:ext cx="105925" cy="10592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alphaModFix am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013" y="4419355"/>
              <a:ext cx="82026" cy="82026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flipH="1">
            <a:off x="2107003" y="2209279"/>
            <a:ext cx="741428" cy="1210688"/>
            <a:chOff x="80863" y="-172743"/>
            <a:chExt cx="741428" cy="121068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alphaModFix amt="72000"/>
            </a:blip>
            <a:stretch>
              <a:fillRect/>
            </a:stretch>
          </p:blipFill>
          <p:spPr>
            <a:xfrm flipH="1">
              <a:off x="80863" y="98575"/>
              <a:ext cx="179170" cy="17917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alphaModFix amt="41000"/>
            </a:blip>
            <a:stretch>
              <a:fillRect/>
            </a:stretch>
          </p:blipFill>
          <p:spPr>
            <a:xfrm flipH="1">
              <a:off x="303934" y="341775"/>
              <a:ext cx="237071" cy="23707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screen">
              <a:alphaModFix amt="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3576" y="485392"/>
              <a:ext cx="92452" cy="9245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screen">
              <a:alphaModFix amt="2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08398" y="945493"/>
              <a:ext cx="92452" cy="9245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screen">
              <a:alphaModFix amt="4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48553" y="762744"/>
              <a:ext cx="71593" cy="7159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422632" y="-172743"/>
              <a:ext cx="399659" cy="399659"/>
            </a:xfrm>
            <a:prstGeom prst="rect">
              <a:avLst/>
            </a:prstGeom>
          </p:spPr>
        </p:pic>
      </p:grpSp>
      <p:cxnSp>
        <p:nvCxnSpPr>
          <p:cNvPr id="24" name="Straight Connector 23"/>
          <p:cNvCxnSpPr/>
          <p:nvPr userDrawn="1"/>
        </p:nvCxnSpPr>
        <p:spPr>
          <a:xfrm>
            <a:off x="3739894" y="2512523"/>
            <a:ext cx="0" cy="2070979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97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6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CBST_cl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700" y="3006260"/>
            <a:ext cx="3986138" cy="82639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V="1">
            <a:off x="0" y="0"/>
            <a:ext cx="9144000" cy="1882096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048289"/>
            <a:ext cx="914400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aseline="30000" dirty="0"/>
              <a:t>BlueCross BlueShield of Tennessee, Inc., an Independent Licensee of the BlueCross BlueShield Association</a:t>
            </a:r>
          </a:p>
          <a:p>
            <a:pPr algn="ctr"/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9228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emf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g"/><Relationship Id="rId7" Type="http://schemas.openxmlformats.org/officeDocument/2006/relationships/hyperlink" Target="https://www.google.com/url?q=http://en.wikipedia.org/wiki/Saint_Thomas_-_West_Hospital&amp;sa=U&amp;ei=ahNQU-PwLaTN2AW2p4G4CA&amp;ved=0CEIQ9QEwCg&amp;usg=AFQjCNF5QEZUPfxO79WR3ZBh9gB71c5_Dw" TargetMode="External"/><Relationship Id="rId12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11" Type="http://schemas.openxmlformats.org/officeDocument/2006/relationships/image" Target="../media/image2.emf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hyperlink" Target="http://www.erlanger.org/" TargetMode="External"/><Relationship Id="rId9" Type="http://schemas.openxmlformats.org/officeDocument/2006/relationships/hyperlink" Target="http://www.utmedicalcenter.org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emf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emf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emf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emf"/><Relationship Id="rId5" Type="http://schemas.openxmlformats.org/officeDocument/2006/relationships/hyperlink" Target="http://www.bcbst.com/providers/health-insurance-marketplace.page" TargetMode="Externa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3.emf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emf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 flipV="1">
            <a:off x="0" y="0"/>
            <a:ext cx="9144000" cy="1882096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8" descr="TDCI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t="14523" r="7514" b="39628"/>
          <a:stretch/>
        </p:blipFill>
        <p:spPr>
          <a:xfrm>
            <a:off x="0" y="1540914"/>
            <a:ext cx="9144000" cy="35635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0311" y="6387313"/>
            <a:ext cx="2246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1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9645" y="412101"/>
            <a:ext cx="8411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45821"/>
                </a:solidFill>
              </a:rPr>
              <a:t>Health Insurance Marketplace</a:t>
            </a:r>
          </a:p>
          <a:p>
            <a:r>
              <a:rPr lang="en-US" i="1" dirty="0" smtClean="0">
                <a:solidFill>
                  <a:srgbClr val="005A9B"/>
                </a:solidFill>
              </a:rPr>
              <a:t>All Blue 2014 Workshops</a:t>
            </a:r>
          </a:p>
        </p:txBody>
      </p:sp>
      <p:pic>
        <p:nvPicPr>
          <p:cNvPr id="13" name="Picture 12" descr="BCBST_cl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1467" y="6058838"/>
            <a:ext cx="2366104" cy="490535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 rot="16200000">
            <a:off x="1775341" y="3003390"/>
            <a:ext cx="2043271" cy="4147107"/>
            <a:chOff x="3104287" y="2259669"/>
            <a:chExt cx="2043271" cy="4147107"/>
          </a:xfrm>
        </p:grpSpPr>
        <p:grpSp>
          <p:nvGrpSpPr>
            <p:cNvPr id="6" name="Group 5"/>
            <p:cNvGrpSpPr/>
            <p:nvPr/>
          </p:nvGrpSpPr>
          <p:grpSpPr>
            <a:xfrm>
              <a:off x="3104287" y="2259669"/>
              <a:ext cx="1312784" cy="2732334"/>
              <a:chOff x="80863" y="4419355"/>
              <a:chExt cx="1007734" cy="209742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0695" y="6058878"/>
                <a:ext cx="457902" cy="457902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>
                <a:alphaModFix amt="58000"/>
              </a:blip>
              <a:stretch>
                <a:fillRect/>
              </a:stretch>
            </p:blipFill>
            <p:spPr>
              <a:xfrm>
                <a:off x="444942" y="5711040"/>
                <a:ext cx="261438" cy="261438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>
                <a:alphaModFix amt="81000"/>
              </a:blip>
              <a:stretch>
                <a:fillRect/>
              </a:stretch>
            </p:blipFill>
            <p:spPr>
              <a:xfrm>
                <a:off x="818519" y="5503680"/>
                <a:ext cx="188932" cy="18893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screen">
                <a:alphaModFix amt="58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5008" y="5397755"/>
                <a:ext cx="105925" cy="105925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2672" y="5773647"/>
                <a:ext cx="105925" cy="10592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>
                <a:alphaModFix amt="41000"/>
              </a:blip>
              <a:stretch>
                <a:fillRect/>
              </a:stretch>
            </p:blipFill>
            <p:spPr>
              <a:xfrm>
                <a:off x="183504" y="4838400"/>
                <a:ext cx="321918" cy="321918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 cstate="screen">
                <a:alphaModFix amt="41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863" y="5246385"/>
                <a:ext cx="105925" cy="105925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 cstate="screen">
                <a:alphaModFix amt="18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0013" y="4419355"/>
                <a:ext cx="82026" cy="82026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4279082" y="4888298"/>
              <a:ext cx="868476" cy="1518478"/>
              <a:chOff x="80863" y="-172743"/>
              <a:chExt cx="741428" cy="1210688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>
                <a:alphaModFix amt="72000"/>
              </a:blip>
              <a:stretch>
                <a:fillRect/>
              </a:stretch>
            </p:blipFill>
            <p:spPr>
              <a:xfrm flipH="1">
                <a:off x="80863" y="98575"/>
                <a:ext cx="179170" cy="179170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>
                <a:alphaModFix amt="41000"/>
              </a:blip>
              <a:stretch>
                <a:fillRect/>
              </a:stretch>
            </p:blipFill>
            <p:spPr>
              <a:xfrm flipH="1">
                <a:off x="303934" y="341775"/>
                <a:ext cx="237071" cy="237071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 cstate="screen">
                <a:alphaModFix amt="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03576" y="485392"/>
                <a:ext cx="92452" cy="92452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 cstate="screen">
                <a:alphaModFix amt="26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208398" y="945493"/>
                <a:ext cx="92452" cy="92452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 cstate="screen">
                <a:alphaModFix amt="41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48553" y="762744"/>
                <a:ext cx="71593" cy="71593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 flipH="1">
                <a:off x="422632" y="-172743"/>
                <a:ext cx="399659" cy="399659"/>
              </a:xfrm>
              <a:prstGeom prst="rect">
                <a:avLst/>
              </a:prstGeom>
            </p:spPr>
          </p:pic>
        </p:grp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973" y="6452235"/>
            <a:ext cx="38750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21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 flipV="1">
            <a:off x="0" y="0"/>
            <a:ext cx="9144000" cy="1325880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312" y="6387313"/>
            <a:ext cx="2246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white"/>
                </a:solidFill>
              </a:rPr>
              <a:t>1</a:t>
            </a:r>
            <a:endParaRPr lang="en-US" sz="800" dirty="0">
              <a:solidFill>
                <a:prstClr val="white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7"/>
          <a:stretch/>
        </p:blipFill>
        <p:spPr>
          <a:xfrm>
            <a:off x="236975" y="2075169"/>
            <a:ext cx="8602225" cy="427824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263615" y="6488669"/>
            <a:ext cx="4767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Source: Facets 4/28/14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44094" y="2655611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5F00"/>
                </a:solidFill>
              </a:rPr>
              <a:t>39%</a:t>
            </a:r>
            <a:endParaRPr lang="en-US" sz="2400" b="1" dirty="0">
              <a:solidFill>
                <a:srgbClr val="FF5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11200" y="2377458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55B047"/>
                </a:solidFill>
              </a:rPr>
              <a:t>5%</a:t>
            </a:r>
            <a:endParaRPr lang="en-US" sz="2400" b="1" dirty="0">
              <a:solidFill>
                <a:srgbClr val="55B047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407607" y="2609619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5CB9"/>
                </a:solidFill>
              </a:rPr>
              <a:t>56%</a:t>
            </a:r>
            <a:endParaRPr lang="en-US" sz="2400" b="1" dirty="0">
              <a:solidFill>
                <a:srgbClr val="005CB9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401844" y="2655611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5F00"/>
                </a:solidFill>
              </a:rPr>
              <a:t>41%</a:t>
            </a:r>
            <a:endParaRPr lang="en-US" sz="2400" b="1" dirty="0">
              <a:solidFill>
                <a:srgbClr val="FF5F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032748" y="2377458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55B047"/>
                </a:solidFill>
              </a:rPr>
              <a:t>2%</a:t>
            </a:r>
            <a:endParaRPr lang="en-US" sz="2400" b="1" dirty="0">
              <a:solidFill>
                <a:srgbClr val="55B047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665357" y="2609619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5CB9"/>
                </a:solidFill>
              </a:rPr>
              <a:t>57%</a:t>
            </a:r>
            <a:endParaRPr lang="en-US" sz="2400" b="1" dirty="0">
              <a:solidFill>
                <a:srgbClr val="005CB9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16010" y="2655611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5F00"/>
                </a:solidFill>
              </a:rPr>
              <a:t>27%</a:t>
            </a:r>
            <a:endParaRPr lang="en-US" sz="2400" b="1" dirty="0">
              <a:solidFill>
                <a:srgbClr val="FF5F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04382" y="2377458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55B047"/>
                </a:solidFill>
              </a:rPr>
              <a:t>2%</a:t>
            </a:r>
            <a:endParaRPr lang="en-US" sz="2400" b="1" dirty="0">
              <a:solidFill>
                <a:srgbClr val="55B047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979523" y="2609619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5CB9"/>
                </a:solidFill>
              </a:rPr>
              <a:t>71%</a:t>
            </a:r>
            <a:endParaRPr lang="en-US" sz="2400" b="1" dirty="0">
              <a:solidFill>
                <a:srgbClr val="005CB9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182442" y="2609619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5CB9"/>
                </a:solidFill>
              </a:rPr>
              <a:t>80%</a:t>
            </a:r>
            <a:endParaRPr lang="en-US" sz="2400" b="1" dirty="0">
              <a:solidFill>
                <a:srgbClr val="005CB9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007923" y="2056166"/>
            <a:ext cx="1857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1F497D"/>
                </a:solidFill>
              </a:rPr>
              <a:t>GREATER MEMPHIS</a:t>
            </a:r>
            <a:endParaRPr lang="en-US" sz="1600" b="1" dirty="0">
              <a:solidFill>
                <a:srgbClr val="1F497D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724133" y="2065917"/>
            <a:ext cx="1958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1F497D"/>
                </a:solidFill>
              </a:rPr>
              <a:t>GREATER NASHVILLE</a:t>
            </a:r>
            <a:endParaRPr lang="en-US" sz="1600" b="1" dirty="0">
              <a:solidFill>
                <a:srgbClr val="1F497D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468012" y="2043414"/>
            <a:ext cx="1857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1F497D"/>
                </a:solidFill>
              </a:rPr>
              <a:t>CHATTANOOGA</a:t>
            </a:r>
            <a:endParaRPr lang="en-US" sz="1600" b="1" dirty="0">
              <a:solidFill>
                <a:srgbClr val="1F497D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91404" y="2052939"/>
            <a:ext cx="2099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1F497D"/>
                </a:solidFill>
              </a:rPr>
              <a:t>GREATER KNOXVILLE</a:t>
            </a:r>
            <a:endParaRPr lang="en-US" sz="1600" b="1" dirty="0">
              <a:solidFill>
                <a:srgbClr val="1F497D"/>
              </a:solidFill>
            </a:endParaRPr>
          </a:p>
        </p:txBody>
      </p:sp>
      <p:pic>
        <p:nvPicPr>
          <p:cNvPr id="62" name="Picture 61" descr="https://www.continucarehealthservices.com/wp-content/uploads/2011/01/erlanger-Logo-320x1981.pn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512" y="3753376"/>
            <a:ext cx="1096357" cy="396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BaseMain_MainContent_ctlEmployerProfile_imgEmployer" descr="Employer Image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01" b="39543"/>
          <a:stretch/>
        </p:blipFill>
        <p:spPr bwMode="auto">
          <a:xfrm>
            <a:off x="7440321" y="3807839"/>
            <a:ext cx="993093" cy="3009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 descr="https://encrypted-tbn2.gstatic.com/images?q=tbn:ANd9GcTsIbrrdURAWjqJzhzrclDQrSOH1owf6Qv51WpPUhJavsqQ_HZ5d34zfg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460" y="3742644"/>
            <a:ext cx="915619" cy="43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Picture 64" descr="The University of Tennessee Medical Center">
            <a:hlinkClick r:id="rId9"/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2" t="14634" r="8879" b="21952"/>
          <a:stretch/>
        </p:blipFill>
        <p:spPr bwMode="auto">
          <a:xfrm>
            <a:off x="629035" y="3798750"/>
            <a:ext cx="1019016" cy="2676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6863362" y="2655611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5F00"/>
                </a:solidFill>
              </a:rPr>
              <a:t>19%</a:t>
            </a:r>
            <a:endParaRPr lang="en-US" sz="2400" b="1" dirty="0">
              <a:solidFill>
                <a:srgbClr val="FF5F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606987" y="2377458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55B047"/>
                </a:solidFill>
              </a:rPr>
              <a:t>1%</a:t>
            </a:r>
            <a:endParaRPr lang="en-US" sz="2400" b="1" dirty="0">
              <a:solidFill>
                <a:srgbClr val="55B047"/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1089166" y="5429512"/>
            <a:ext cx="2286524" cy="456475"/>
            <a:chOff x="1340817" y="4352556"/>
            <a:chExt cx="2286524" cy="385804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693" t="73767" r="19056" b="20950"/>
            <a:stretch/>
          </p:blipFill>
          <p:spPr>
            <a:xfrm>
              <a:off x="1340817" y="4352556"/>
              <a:ext cx="509095" cy="385804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1742338" y="4415597"/>
              <a:ext cx="1885003" cy="3121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BLUE NETWORK E</a:t>
              </a:r>
              <a:endParaRPr lang="en-US" b="1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475381" y="5429517"/>
            <a:ext cx="2171888" cy="467918"/>
            <a:chOff x="3424275" y="4352556"/>
            <a:chExt cx="2171888" cy="395475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234" t="79435" r="19440" b="15149"/>
            <a:stretch/>
          </p:blipFill>
          <p:spPr>
            <a:xfrm>
              <a:off x="3424275" y="4352556"/>
              <a:ext cx="364208" cy="395475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3714366" y="4415596"/>
              <a:ext cx="1881797" cy="3121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BLUE NETWORK S</a:t>
              </a:r>
              <a:endParaRPr lang="en-US" b="1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831232" y="5398417"/>
            <a:ext cx="540135" cy="975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5622864" y="5429521"/>
            <a:ext cx="2167834" cy="422655"/>
            <a:chOff x="5315062" y="4352556"/>
            <a:chExt cx="2167834" cy="357219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252" t="84851" r="19493" b="10343"/>
            <a:stretch/>
          </p:blipFill>
          <p:spPr>
            <a:xfrm>
              <a:off x="5315062" y="4352556"/>
              <a:ext cx="353086" cy="350936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5586671" y="4397623"/>
              <a:ext cx="1896225" cy="3121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BLUE NETWORK P</a:t>
              </a:r>
              <a:endParaRPr lang="en-US" b="1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1334353" y="412101"/>
            <a:ext cx="8411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45821"/>
                </a:solidFill>
              </a:rPr>
              <a:t>Network Membership in Blue Network E Service Areas</a:t>
            </a:r>
            <a:endParaRPr lang="en-US" sz="2400" dirty="0" smtClean="0">
              <a:solidFill>
                <a:srgbClr val="D45821"/>
              </a:solidFill>
            </a:endParaRPr>
          </a:p>
          <a:p>
            <a:r>
              <a:rPr lang="en-US" i="1" dirty="0" smtClean="0">
                <a:solidFill>
                  <a:srgbClr val="005A9B"/>
                </a:solidFill>
              </a:rPr>
              <a:t>Health Insurance Marketplace</a:t>
            </a:r>
            <a:endParaRPr lang="en-US" dirty="0">
              <a:solidFill>
                <a:srgbClr val="005A9B"/>
              </a:solidFill>
            </a:endParaRPr>
          </a:p>
        </p:txBody>
      </p:sp>
      <p:pic>
        <p:nvPicPr>
          <p:cNvPr id="81" name="Picture 80" descr="BCBST_clr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612" y="6318017"/>
            <a:ext cx="1291950" cy="267844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4488874" y="6356538"/>
            <a:ext cx="4079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005A9B"/>
                </a:solidFill>
                <a:cs typeface="Calibri"/>
              </a:rPr>
              <a:t>Health Insurance Marketplace &gt; </a:t>
            </a:r>
            <a:r>
              <a:rPr lang="en-US" sz="1000" b="1" dirty="0" smtClean="0">
                <a:solidFill>
                  <a:srgbClr val="F79646"/>
                </a:solidFill>
                <a:cs typeface="Calibri"/>
              </a:rPr>
              <a:t>Individual Market</a:t>
            </a:r>
            <a:endParaRPr lang="en-US" sz="1000" b="1" dirty="0">
              <a:solidFill>
                <a:srgbClr val="F79646"/>
              </a:solidFill>
              <a:cs typeface="Calibri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568767" y="6356538"/>
            <a:ext cx="3417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005A9B"/>
                </a:solidFill>
                <a:cs typeface="Calibri"/>
              </a:rPr>
              <a:t>17</a:t>
            </a:r>
            <a:endParaRPr lang="en-US" sz="1000" b="1" dirty="0">
              <a:solidFill>
                <a:srgbClr val="F79646"/>
              </a:solidFill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3384" y="1145665"/>
            <a:ext cx="615266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ctr">
              <a:lnSpc>
                <a:spcPct val="110000"/>
              </a:lnSpc>
              <a:buSzPct val="115000"/>
              <a:buBlip>
                <a:blip r:embed="rId12"/>
              </a:buBlip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BlueCross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members can purchase Marketplace plans that feature Blue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Networks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P,  S or E. 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fontAlgn="ctr">
              <a:lnSpc>
                <a:spcPct val="110000"/>
              </a:lnSpc>
              <a:buSzPct val="115000"/>
              <a:buBlip>
                <a:blip r:embed="rId12"/>
              </a:buBlip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Blue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Network E is only available in four regions, and members must seek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care from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providers in any of those regions to receive “in-network”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benefits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It is only available for plans sold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through the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Marketplace. 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1992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 flipV="1">
            <a:off x="0" y="0"/>
            <a:ext cx="9144000" cy="1882096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0311" y="6387313"/>
            <a:ext cx="2246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1</a:t>
            </a:r>
            <a:endParaRPr lang="en-US" sz="8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 flipH="1">
            <a:off x="2477717" y="2592937"/>
            <a:ext cx="1007734" cy="2097425"/>
            <a:chOff x="80863" y="4419355"/>
            <a:chExt cx="1007734" cy="20974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0695" y="6058878"/>
              <a:ext cx="457902" cy="45790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alphaModFix amt="58000"/>
            </a:blip>
            <a:stretch>
              <a:fillRect/>
            </a:stretch>
          </p:blipFill>
          <p:spPr>
            <a:xfrm>
              <a:off x="444942" y="5711040"/>
              <a:ext cx="261438" cy="26143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alphaModFix amt="81000"/>
            </a:blip>
            <a:stretch>
              <a:fillRect/>
            </a:stretch>
          </p:blipFill>
          <p:spPr>
            <a:xfrm>
              <a:off x="818519" y="5503680"/>
              <a:ext cx="188932" cy="18893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alphaModFix amt="5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5008" y="5397755"/>
              <a:ext cx="105925" cy="10592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2672" y="5773647"/>
              <a:ext cx="105925" cy="1059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alphaModFix amt="41000"/>
            </a:blip>
            <a:stretch>
              <a:fillRect/>
            </a:stretch>
          </p:blipFill>
          <p:spPr>
            <a:xfrm>
              <a:off x="183504" y="4838400"/>
              <a:ext cx="321918" cy="32191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screen">
              <a:alphaModFix amt="4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863" y="5246385"/>
              <a:ext cx="105925" cy="10592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screen">
              <a:alphaModFix am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013" y="4419355"/>
              <a:ext cx="82026" cy="8202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 flipH="1">
            <a:off x="2107003" y="2209279"/>
            <a:ext cx="741428" cy="1210688"/>
            <a:chOff x="80863" y="-172743"/>
            <a:chExt cx="741428" cy="121068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alphaModFix amt="72000"/>
            </a:blip>
            <a:stretch>
              <a:fillRect/>
            </a:stretch>
          </p:blipFill>
          <p:spPr>
            <a:xfrm flipH="1">
              <a:off x="80863" y="98575"/>
              <a:ext cx="179170" cy="17917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alphaModFix amt="41000"/>
            </a:blip>
            <a:stretch>
              <a:fillRect/>
            </a:stretch>
          </p:blipFill>
          <p:spPr>
            <a:xfrm flipH="1">
              <a:off x="303934" y="341775"/>
              <a:ext cx="237071" cy="23707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screen">
              <a:alphaModFix amt="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3576" y="485392"/>
              <a:ext cx="92452" cy="9245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screen">
              <a:alphaModFix amt="2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08398" y="945493"/>
              <a:ext cx="92452" cy="9245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screen">
              <a:alphaModFix amt="4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48553" y="762744"/>
              <a:ext cx="71593" cy="7159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22632" y="-172743"/>
              <a:ext cx="399659" cy="399659"/>
            </a:xfrm>
            <a:prstGeom prst="rect">
              <a:avLst/>
            </a:prstGeom>
          </p:spPr>
        </p:pic>
      </p:grpSp>
      <p:cxnSp>
        <p:nvCxnSpPr>
          <p:cNvPr id="29" name="Straight Connector 28"/>
          <p:cNvCxnSpPr/>
          <p:nvPr/>
        </p:nvCxnSpPr>
        <p:spPr>
          <a:xfrm>
            <a:off x="3739894" y="2512523"/>
            <a:ext cx="0" cy="2070979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940099" y="2512523"/>
            <a:ext cx="5120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D45821"/>
                </a:solidFill>
              </a:rPr>
              <a:t>Common Provider Questions</a:t>
            </a:r>
            <a:endParaRPr lang="en-US" sz="3200" dirty="0" smtClean="0">
              <a:solidFill>
                <a:srgbClr val="D45821"/>
              </a:solidFill>
            </a:endParaRPr>
          </a:p>
          <a:p>
            <a:r>
              <a:rPr lang="en-US" sz="2800" i="1" dirty="0" smtClean="0">
                <a:solidFill>
                  <a:srgbClr val="005A9B"/>
                </a:solidFill>
              </a:rPr>
              <a:t>Health Insurance Marketplace</a:t>
            </a:r>
            <a:endParaRPr lang="en-US" sz="2800" dirty="0">
              <a:solidFill>
                <a:srgbClr val="005A9B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04800" y="4292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27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 flipV="1">
            <a:off x="0" y="0"/>
            <a:ext cx="9144000" cy="1882096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0" y="0"/>
            <a:ext cx="1065178" cy="6858000"/>
          </a:xfrm>
          <a:prstGeom prst="rect">
            <a:avLst/>
          </a:prstGeom>
          <a:solidFill>
            <a:srgbClr val="1C59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BCBST_cl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612" y="6318016"/>
            <a:ext cx="1291950" cy="26784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488872" y="6356537"/>
            <a:ext cx="4079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005A9B"/>
                </a:solidFill>
                <a:cs typeface="Calibri"/>
              </a:rPr>
              <a:t>Health Insurance Marketplace </a:t>
            </a:r>
            <a:r>
              <a:rPr lang="en-US" sz="1000" dirty="0">
                <a:solidFill>
                  <a:srgbClr val="005A9B"/>
                </a:solidFill>
                <a:cs typeface="Calibri"/>
              </a:rPr>
              <a:t>&gt; </a:t>
            </a:r>
            <a:r>
              <a:rPr lang="en-US" sz="1000" b="1" dirty="0">
                <a:solidFill>
                  <a:schemeClr val="accent6"/>
                </a:solidFill>
                <a:cs typeface="Calibri"/>
              </a:rPr>
              <a:t>Common Provider </a:t>
            </a:r>
            <a:r>
              <a:rPr lang="en-US" sz="1000" b="1" dirty="0" smtClean="0">
                <a:solidFill>
                  <a:schemeClr val="accent6"/>
                </a:solidFill>
                <a:cs typeface="Calibri"/>
              </a:rPr>
              <a:t>Questions</a:t>
            </a:r>
            <a:endParaRPr lang="en-US" sz="1000" b="1" dirty="0">
              <a:solidFill>
                <a:schemeClr val="accent6"/>
              </a:solidFill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34350" y="1257711"/>
            <a:ext cx="7405297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ctr">
              <a:lnSpc>
                <a:spcPct val="110000"/>
              </a:lnSpc>
              <a:buSzPct val="115000"/>
              <a:buBlip>
                <a:blip r:embed="rId4"/>
              </a:buBlip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Out-Of-Network Benefits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All BlueCross plans include out-of-network benefits, as well as national 	and worldwide coverage through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BlueCard</a:t>
            </a:r>
            <a:r>
              <a:rPr lang="en-US" baseline="30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which applies when 	traveling outside Tennessee.</a:t>
            </a:r>
          </a:p>
          <a:p>
            <a:pPr fontAlgn="ctr">
              <a:lnSpc>
                <a:spcPct val="110000"/>
              </a:lnSpc>
              <a:buSzPct val="1150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ctr">
              <a:lnSpc>
                <a:spcPct val="110000"/>
              </a:lnSpc>
              <a:buSzPct val="115000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Providers will be reimbursed up to the standard Maximum 	Allowable 	Charge (MAC), which is based on a statewide standard out-of-network 	reimbursement schedule.  </a:t>
            </a:r>
          </a:p>
          <a:p>
            <a:pPr fontAlgn="ctr">
              <a:lnSpc>
                <a:spcPct val="110000"/>
              </a:lnSpc>
              <a:buSzPct val="1150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ctr">
              <a:lnSpc>
                <a:spcPct val="110000"/>
              </a:lnSpc>
              <a:buSzPct val="115000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Blue Network E features the same medical emergency benefits as any 	other commercial network. </a:t>
            </a:r>
          </a:p>
          <a:p>
            <a:pPr fontAlgn="ctr">
              <a:lnSpc>
                <a:spcPct val="110000"/>
              </a:lnSpc>
              <a:buSzPct val="1150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ctr">
              <a:lnSpc>
                <a:spcPct val="110000"/>
              </a:lnSpc>
              <a:buSzPct val="115000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Out-of-network benefits are reimbursed the same way they are today.</a:t>
            </a:r>
          </a:p>
          <a:p>
            <a:pPr fontAlgn="ctr">
              <a:lnSpc>
                <a:spcPct val="110000"/>
              </a:lnSpc>
              <a:buSzPct val="115000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18" y="4376772"/>
            <a:ext cx="840623" cy="193458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568765" y="6356537"/>
            <a:ext cx="3417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005A9B"/>
                </a:solidFill>
                <a:cs typeface="Calibri"/>
              </a:rPr>
              <a:t>19</a:t>
            </a:r>
            <a:endParaRPr lang="en-US" sz="1000" b="1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4353" y="412101"/>
            <a:ext cx="8411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45821"/>
                </a:solidFill>
              </a:rPr>
              <a:t>Common Provider Questions</a:t>
            </a:r>
            <a:endParaRPr lang="en-US" sz="2400" dirty="0" smtClean="0">
              <a:solidFill>
                <a:srgbClr val="D45821"/>
              </a:solidFill>
            </a:endParaRPr>
          </a:p>
          <a:p>
            <a:r>
              <a:rPr lang="en-US" i="1" dirty="0" smtClean="0">
                <a:solidFill>
                  <a:srgbClr val="005A9B"/>
                </a:solidFill>
              </a:rPr>
              <a:t>Health Insurance Marketplace</a:t>
            </a:r>
            <a:endParaRPr lang="en-US" dirty="0">
              <a:solidFill>
                <a:srgbClr val="005A9B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508000" y="3429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21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 flipV="1">
            <a:off x="0" y="0"/>
            <a:ext cx="9144000" cy="1882096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0" y="0"/>
            <a:ext cx="1065178" cy="6858000"/>
          </a:xfrm>
          <a:prstGeom prst="rect">
            <a:avLst/>
          </a:prstGeom>
          <a:solidFill>
            <a:srgbClr val="1C59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BCBST_cl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612" y="6318016"/>
            <a:ext cx="1291950" cy="26784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488872" y="6356537"/>
            <a:ext cx="4079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005A9B"/>
                </a:solidFill>
                <a:cs typeface="Calibri"/>
              </a:rPr>
              <a:t>Health Insurance Marketplace&gt; </a:t>
            </a:r>
            <a:r>
              <a:rPr lang="en-US" sz="1000" b="1" dirty="0">
                <a:solidFill>
                  <a:schemeClr val="accent6"/>
                </a:solidFill>
                <a:cs typeface="Calibri"/>
              </a:rPr>
              <a:t>Common Provider Questions</a:t>
            </a:r>
          </a:p>
          <a:p>
            <a:pPr algn="r"/>
            <a:endParaRPr lang="en-US" sz="1000" b="1" dirty="0">
              <a:solidFill>
                <a:schemeClr val="accent6"/>
              </a:solidFill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34351" y="1326985"/>
            <a:ext cx="7234414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ctr">
              <a:lnSpc>
                <a:spcPct val="110000"/>
              </a:lnSpc>
              <a:buSzPct val="115000"/>
              <a:buBlip>
                <a:blip r:embed="rId4"/>
              </a:buBlip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Grace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Period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Requirements</a:t>
            </a:r>
          </a:p>
          <a:p>
            <a:pPr lvl="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Members who purchased a Marketplace plan through HealthCare.gov 	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received Advanced Premium Tax Credits now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have a 90-day grace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period if they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don’t pay their monthly premiums.</a:t>
            </a:r>
          </a:p>
          <a:p>
            <a:pPr lvl="0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Individuals </a:t>
            </a: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must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pay their first month’s premium before receiving any 	coverage.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BlueCross pays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claims processed during the initial 30 days of 	non-payment.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BlueCross uses multiple ways to communicate when someone is in 	the grace period (i.e.,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nline notification, via phone service team, 	provider letter and notice on remittance advice).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ctr">
              <a:lnSpc>
                <a:spcPct val="110000"/>
              </a:lnSpc>
              <a:buSzPct val="115000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fontAlgn="ctr">
              <a:lnSpc>
                <a:spcPct val="110000"/>
              </a:lnSpc>
              <a:buSzPct val="115000"/>
              <a:buBlip>
                <a:blip r:embed="rId4"/>
              </a:buBlip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18" y="4376772"/>
            <a:ext cx="840623" cy="193458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568765" y="6356537"/>
            <a:ext cx="3417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005A9B"/>
                </a:solidFill>
                <a:cs typeface="Calibri"/>
              </a:rPr>
              <a:t>20</a:t>
            </a:r>
            <a:endParaRPr lang="en-US" sz="1000" b="1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4353" y="412101"/>
            <a:ext cx="8411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45821"/>
                </a:solidFill>
              </a:rPr>
              <a:t>Common Provider Questions</a:t>
            </a:r>
            <a:endParaRPr lang="en-US" sz="2400" dirty="0">
              <a:solidFill>
                <a:srgbClr val="D45821"/>
              </a:solidFill>
            </a:endParaRPr>
          </a:p>
          <a:p>
            <a:r>
              <a:rPr lang="en-US" i="1" dirty="0" smtClean="0">
                <a:solidFill>
                  <a:srgbClr val="005A9B"/>
                </a:solidFill>
              </a:rPr>
              <a:t>Health Insurance Marketplace</a:t>
            </a:r>
            <a:endParaRPr lang="en-US" dirty="0">
              <a:solidFill>
                <a:srgbClr val="005A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0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 flipV="1">
            <a:off x="0" y="0"/>
            <a:ext cx="9144000" cy="1882096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0" y="0"/>
            <a:ext cx="1065178" cy="6858000"/>
          </a:xfrm>
          <a:prstGeom prst="rect">
            <a:avLst/>
          </a:prstGeom>
          <a:solidFill>
            <a:srgbClr val="1C59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BCBST_cl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612" y="6318016"/>
            <a:ext cx="1291950" cy="26784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488872" y="6356537"/>
            <a:ext cx="4079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005A9B"/>
                </a:solidFill>
                <a:cs typeface="Calibri"/>
              </a:rPr>
              <a:t>Health Insurance Marketplace &gt; </a:t>
            </a:r>
            <a:r>
              <a:rPr lang="en-US" sz="1000" b="1" dirty="0" smtClean="0">
                <a:solidFill>
                  <a:schemeClr val="accent6"/>
                </a:solidFill>
                <a:cs typeface="Calibri"/>
              </a:rPr>
              <a:t>Common Provider Questions</a:t>
            </a:r>
            <a:endParaRPr lang="en-US" sz="1000" b="1" dirty="0">
              <a:solidFill>
                <a:schemeClr val="accent6"/>
              </a:solidFill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34351" y="1326985"/>
            <a:ext cx="7234414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ctr">
              <a:lnSpc>
                <a:spcPct val="110000"/>
              </a:lnSpc>
              <a:buSzPct val="115000"/>
              <a:buBlip>
                <a:blip r:embed="rId4"/>
              </a:buBlip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Billing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Practices &amp; Guidelines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Providers may request payment for service up to the member’s cost-	sharing amount.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Providers may not collect retainer fees or payment of service in full for 	any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covered service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from any BlueCross member.</a:t>
            </a:r>
          </a:p>
          <a:p>
            <a:pPr lvl="0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Providers	may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bill members for any services provided during days 31 – 	90 of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member’s grace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period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only if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premium isn’t paid in full 	within the grace period.</a:t>
            </a:r>
          </a:p>
          <a:p>
            <a:pPr lvl="0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with any other commercial network,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providers should verify 	benefits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eligibility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before charging any member a copay,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deductible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coinsurance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 front. </a:t>
            </a:r>
          </a:p>
          <a:p>
            <a:pPr lvl="0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Billing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guidelines for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Blue Network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are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same as for other 	commercial networks.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ctr">
              <a:lnSpc>
                <a:spcPct val="110000"/>
              </a:lnSpc>
              <a:buSzPct val="115000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fontAlgn="ctr">
              <a:lnSpc>
                <a:spcPct val="110000"/>
              </a:lnSpc>
              <a:buSzPct val="115000"/>
              <a:buBlip>
                <a:blip r:embed="rId4"/>
              </a:buBlip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18" y="4376772"/>
            <a:ext cx="840623" cy="193458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568765" y="6356537"/>
            <a:ext cx="3417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005A9B"/>
                </a:solidFill>
                <a:cs typeface="Calibri"/>
              </a:rPr>
              <a:t>21</a:t>
            </a:r>
            <a:endParaRPr lang="en-US" sz="1000" b="1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4353" y="412101"/>
            <a:ext cx="8411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45821"/>
                </a:solidFill>
              </a:rPr>
              <a:t>Common Provider Questions</a:t>
            </a:r>
            <a:endParaRPr lang="en-US" sz="2400" dirty="0">
              <a:solidFill>
                <a:srgbClr val="D45821"/>
              </a:solidFill>
            </a:endParaRPr>
          </a:p>
          <a:p>
            <a:r>
              <a:rPr lang="en-US" i="1" dirty="0" smtClean="0">
                <a:solidFill>
                  <a:srgbClr val="005A9B"/>
                </a:solidFill>
              </a:rPr>
              <a:t>Health Insurance Marketplace</a:t>
            </a:r>
            <a:endParaRPr lang="en-US" dirty="0">
              <a:solidFill>
                <a:srgbClr val="005A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46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 flipV="1">
            <a:off x="0" y="0"/>
            <a:ext cx="9144000" cy="1882096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0311" y="6387313"/>
            <a:ext cx="2246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1</a:t>
            </a:r>
            <a:endParaRPr lang="en-US" sz="8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 flipH="1">
            <a:off x="2477717" y="2592937"/>
            <a:ext cx="1007734" cy="2097425"/>
            <a:chOff x="80863" y="4419355"/>
            <a:chExt cx="1007734" cy="20974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0695" y="6058878"/>
              <a:ext cx="457902" cy="45790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alphaModFix amt="58000"/>
            </a:blip>
            <a:stretch>
              <a:fillRect/>
            </a:stretch>
          </p:blipFill>
          <p:spPr>
            <a:xfrm>
              <a:off x="444942" y="5711040"/>
              <a:ext cx="261438" cy="26143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alphaModFix amt="81000"/>
            </a:blip>
            <a:stretch>
              <a:fillRect/>
            </a:stretch>
          </p:blipFill>
          <p:spPr>
            <a:xfrm>
              <a:off x="818519" y="5503680"/>
              <a:ext cx="188932" cy="18893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alphaModFix amt="5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5008" y="5397755"/>
              <a:ext cx="105925" cy="10592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2672" y="5773647"/>
              <a:ext cx="105925" cy="1059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alphaModFix amt="41000"/>
            </a:blip>
            <a:stretch>
              <a:fillRect/>
            </a:stretch>
          </p:blipFill>
          <p:spPr>
            <a:xfrm>
              <a:off x="183504" y="4838400"/>
              <a:ext cx="321918" cy="32191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screen">
              <a:alphaModFix amt="4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863" y="5246385"/>
              <a:ext cx="105925" cy="10592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screen">
              <a:alphaModFix am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013" y="4419355"/>
              <a:ext cx="82026" cy="8202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 flipH="1">
            <a:off x="2107003" y="2209279"/>
            <a:ext cx="741428" cy="1210688"/>
            <a:chOff x="80863" y="-172743"/>
            <a:chExt cx="741428" cy="121068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alphaModFix amt="72000"/>
            </a:blip>
            <a:stretch>
              <a:fillRect/>
            </a:stretch>
          </p:blipFill>
          <p:spPr>
            <a:xfrm flipH="1">
              <a:off x="80863" y="98575"/>
              <a:ext cx="179170" cy="17917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alphaModFix amt="41000"/>
            </a:blip>
            <a:stretch>
              <a:fillRect/>
            </a:stretch>
          </p:blipFill>
          <p:spPr>
            <a:xfrm flipH="1">
              <a:off x="303934" y="341775"/>
              <a:ext cx="237071" cy="23707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screen">
              <a:alphaModFix amt="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3576" y="485392"/>
              <a:ext cx="92452" cy="9245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screen">
              <a:alphaModFix amt="2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08398" y="945493"/>
              <a:ext cx="92452" cy="9245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screen">
              <a:alphaModFix amt="4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48553" y="762744"/>
              <a:ext cx="71593" cy="7159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22632" y="-172743"/>
              <a:ext cx="399659" cy="399659"/>
            </a:xfrm>
            <a:prstGeom prst="rect">
              <a:avLst/>
            </a:prstGeom>
          </p:spPr>
        </p:pic>
      </p:grpSp>
      <p:cxnSp>
        <p:nvCxnSpPr>
          <p:cNvPr id="29" name="Straight Connector 28"/>
          <p:cNvCxnSpPr/>
          <p:nvPr/>
        </p:nvCxnSpPr>
        <p:spPr>
          <a:xfrm>
            <a:off x="3739894" y="2512523"/>
            <a:ext cx="0" cy="2070979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940099" y="2512523"/>
            <a:ext cx="5028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D45821"/>
                </a:solidFill>
              </a:rPr>
              <a:t>Education Campaigns</a:t>
            </a:r>
            <a:endParaRPr lang="en-US" sz="3200" dirty="0" smtClean="0">
              <a:solidFill>
                <a:srgbClr val="D45821"/>
              </a:solidFill>
            </a:endParaRPr>
          </a:p>
          <a:p>
            <a:r>
              <a:rPr lang="en-US" sz="2800" i="1" dirty="0" smtClean="0">
                <a:solidFill>
                  <a:srgbClr val="005A9B"/>
                </a:solidFill>
              </a:rPr>
              <a:t>Health Insurance Marketplace</a:t>
            </a:r>
            <a:endParaRPr lang="en-US" sz="2800" dirty="0">
              <a:solidFill>
                <a:srgbClr val="005A9B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04800" y="4292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76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 flipV="1">
            <a:off x="0" y="0"/>
            <a:ext cx="9144000" cy="1882096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0" y="0"/>
            <a:ext cx="1065178" cy="6858000"/>
          </a:xfrm>
          <a:prstGeom prst="rect">
            <a:avLst/>
          </a:prstGeom>
          <a:solidFill>
            <a:srgbClr val="1C59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BCBST_cl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612" y="6318016"/>
            <a:ext cx="1291950" cy="26784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488872" y="6356537"/>
            <a:ext cx="4079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005A9B"/>
                </a:solidFill>
                <a:cs typeface="Calibri"/>
              </a:rPr>
              <a:t>Health Insurance Marketplace &gt; </a:t>
            </a:r>
            <a:r>
              <a:rPr lang="en-US" sz="1000" b="1" dirty="0" smtClean="0">
                <a:solidFill>
                  <a:schemeClr val="accent6"/>
                </a:solidFill>
                <a:cs typeface="Calibri"/>
              </a:rPr>
              <a:t>Education Campaigns</a:t>
            </a:r>
            <a:endParaRPr lang="en-US" sz="1000" b="1" dirty="0">
              <a:solidFill>
                <a:schemeClr val="accent6"/>
              </a:solidFill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34351" y="1257710"/>
            <a:ext cx="35299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ctr">
              <a:lnSpc>
                <a:spcPct val="110000"/>
              </a:lnSpc>
              <a:buSzPct val="115000"/>
              <a:buBlip>
                <a:blip r:embed="rId4"/>
              </a:buBlip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Marketplace resources for providers</a:t>
            </a:r>
          </a:p>
          <a:p>
            <a:pPr lvl="1" fontAlgn="ctr">
              <a:lnSpc>
                <a:spcPct val="110000"/>
              </a:lnSpc>
              <a:buSzPct val="115000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5"/>
              </a:rPr>
              <a:t>www.bcbst.com/providers/health-insurance-marketplace.page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fontAlgn="ctr">
              <a:lnSpc>
                <a:spcPct val="110000"/>
              </a:lnSpc>
              <a:buSzPct val="115000"/>
              <a:buBlip>
                <a:blip r:embed="rId4"/>
              </a:buBlip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Know Then Go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lvl="1" indent="-285750" fontAlgn="ctr">
              <a:lnSpc>
                <a:spcPct val="110000"/>
              </a:lnSpc>
              <a:buSzPct val="70000"/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Highlights the importance of understanding provider networks and the associated potential costs savings</a:t>
            </a:r>
          </a:p>
          <a:p>
            <a:pPr marL="285750" indent="-285750" fontAlgn="ctr">
              <a:lnSpc>
                <a:spcPct val="110000"/>
              </a:lnSpc>
              <a:buSzPct val="115000"/>
              <a:buBlip>
                <a:blip r:embed="rId4"/>
              </a:buBlip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Phone Support</a:t>
            </a:r>
          </a:p>
          <a:p>
            <a:pPr marL="742950" lvl="1" indent="-285750" fontAlgn="ctr">
              <a:lnSpc>
                <a:spcPct val="110000"/>
              </a:lnSpc>
              <a:buSzPct val="70000"/>
              <a:buFont typeface="Courier New" pitchFamily="49" charset="0"/>
              <a:buChar char="o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Help a client: 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fontAlgn="ctr">
              <a:lnSpc>
                <a:spcPct val="110000"/>
              </a:lnSpc>
              <a:buSzPct val="70000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1-888-257-0996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lvl="1" indent="-285750" fontAlgn="ctr">
              <a:lnSpc>
                <a:spcPct val="110000"/>
              </a:lnSpc>
              <a:buSzPct val="70000"/>
              <a:buFont typeface="Courier New" pitchFamily="49" charset="0"/>
              <a:buChar char="o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providers: 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fontAlgn="ctr">
              <a:lnSpc>
                <a:spcPct val="110000"/>
              </a:lnSpc>
              <a:buSzPct val="70000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1-800-924-7141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lvl="1" indent="-285750" fontAlgn="ctr">
              <a:lnSpc>
                <a:spcPct val="110000"/>
              </a:lnSpc>
              <a:buSzPct val="70000"/>
              <a:buFont typeface="Courier New" pitchFamily="49" charset="0"/>
              <a:buChar char="o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members: 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fontAlgn="ctr">
              <a:lnSpc>
                <a:spcPct val="110000"/>
              </a:lnSpc>
              <a:buSzPct val="70000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1-800-565-9140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ctr">
              <a:lnSpc>
                <a:spcPct val="110000"/>
              </a:lnSpc>
              <a:buSzPct val="115000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18" y="4376772"/>
            <a:ext cx="840623" cy="193458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568765" y="6356537"/>
            <a:ext cx="3417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005A9B"/>
                </a:solidFill>
                <a:cs typeface="Calibri"/>
              </a:rPr>
              <a:t>23</a:t>
            </a:r>
            <a:endParaRPr lang="en-US" sz="1000" b="1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4353" y="412101"/>
            <a:ext cx="8411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45821"/>
                </a:solidFill>
              </a:rPr>
              <a:t>Education Campaigns</a:t>
            </a:r>
            <a:endParaRPr lang="en-US" sz="2400" dirty="0" smtClean="0">
              <a:solidFill>
                <a:srgbClr val="D45821"/>
              </a:solidFill>
            </a:endParaRPr>
          </a:p>
          <a:p>
            <a:r>
              <a:rPr lang="en-US" i="1" dirty="0" smtClean="0">
                <a:solidFill>
                  <a:srgbClr val="005A9B"/>
                </a:solidFill>
              </a:rPr>
              <a:t>Health Insurance Marketplace</a:t>
            </a:r>
            <a:endParaRPr lang="en-US" dirty="0">
              <a:solidFill>
                <a:srgbClr val="005A9B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7"/>
          <a:srcRect l="2614" r="7259" b="4455"/>
          <a:stretch/>
        </p:blipFill>
        <p:spPr bwMode="auto">
          <a:xfrm>
            <a:off x="4864343" y="1660246"/>
            <a:ext cx="4279657" cy="283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8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 flipV="1">
            <a:off x="0" y="0"/>
            <a:ext cx="9144000" cy="1882096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0" y="0"/>
            <a:ext cx="1065178" cy="6858000"/>
          </a:xfrm>
          <a:prstGeom prst="rect">
            <a:avLst/>
          </a:prstGeom>
          <a:solidFill>
            <a:srgbClr val="1C59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BCBST_cl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612" y="6318016"/>
            <a:ext cx="1291950" cy="26784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488872" y="6356537"/>
            <a:ext cx="4079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005A9B"/>
                </a:solidFill>
                <a:cs typeface="Calibri"/>
              </a:rPr>
              <a:t>Health Insurance Marketplace &gt; </a:t>
            </a:r>
            <a:r>
              <a:rPr lang="en-US" sz="1000" b="1" dirty="0" smtClean="0">
                <a:solidFill>
                  <a:schemeClr val="accent6"/>
                </a:solidFill>
                <a:cs typeface="Calibri"/>
              </a:rPr>
              <a:t>Education Campaigns</a:t>
            </a:r>
            <a:endParaRPr lang="en-US" sz="1000" b="1" dirty="0">
              <a:solidFill>
                <a:schemeClr val="accent6"/>
              </a:solidFill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34351" y="1257710"/>
            <a:ext cx="3423916" cy="3643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ctr">
              <a:lnSpc>
                <a:spcPct val="110000"/>
              </a:lnSpc>
              <a:buSzPct val="115000"/>
              <a:buBlip>
                <a:blip r:embed="rId4"/>
              </a:buBlip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Shop Smart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lvl="1" indent="-285750" fontAlgn="ctr">
              <a:lnSpc>
                <a:spcPct val="110000"/>
              </a:lnSpc>
              <a:buSzPct val="70000"/>
              <a:buFont typeface="Courier New" pitchFamily="49" charset="0"/>
              <a:buChar char="o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Online education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 bcbst.com/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knownow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 Find list of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FFM*-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certified 	brokers appointed by 		BlueCross</a:t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	Locate community 	meetings</a:t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	Get information about 	instant quotes and subsidy 	calculations</a:t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	View animated videos</a:t>
            </a:r>
          </a:p>
          <a:p>
            <a:pPr marL="742950" lvl="1" indent="-285750" fontAlgn="ctr">
              <a:lnSpc>
                <a:spcPct val="110000"/>
              </a:lnSpc>
              <a:buSzPct val="70000"/>
              <a:buFont typeface="Courier New" pitchFamily="49" charset="0"/>
              <a:buChar char="o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18" y="4376772"/>
            <a:ext cx="840623" cy="193458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568765" y="6356537"/>
            <a:ext cx="3417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005A9B"/>
                </a:solidFill>
                <a:cs typeface="Calibri"/>
              </a:rPr>
              <a:t>24</a:t>
            </a:r>
            <a:endParaRPr lang="en-US" sz="1000" b="1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4353" y="412101"/>
            <a:ext cx="8411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45821"/>
                </a:solidFill>
              </a:rPr>
              <a:t>Education Campaigns</a:t>
            </a:r>
            <a:endParaRPr lang="en-US" sz="2400" dirty="0" smtClean="0">
              <a:solidFill>
                <a:srgbClr val="D45821"/>
              </a:solidFill>
            </a:endParaRPr>
          </a:p>
          <a:p>
            <a:r>
              <a:rPr lang="en-US" i="1" dirty="0" smtClean="0">
                <a:solidFill>
                  <a:srgbClr val="005A9B"/>
                </a:solidFill>
              </a:rPr>
              <a:t>Health Insurance Marketplace</a:t>
            </a:r>
            <a:endParaRPr lang="en-US" dirty="0">
              <a:solidFill>
                <a:srgbClr val="005A9B"/>
              </a:solidFill>
            </a:endParaRPr>
          </a:p>
        </p:txBody>
      </p:sp>
      <p:pic>
        <p:nvPicPr>
          <p:cNvPr id="14" name="Picture 13" descr="Screen Shot 2014-02-27 at 3.13.03 P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"/>
          <a:stretch/>
        </p:blipFill>
        <p:spPr>
          <a:xfrm>
            <a:off x="4750042" y="1660246"/>
            <a:ext cx="4279657" cy="29545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67096" y="6339639"/>
            <a:ext cx="30865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*Federally Facilitated Marketplace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9575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 flipV="1">
            <a:off x="0" y="0"/>
            <a:ext cx="9144000" cy="1882096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0" y="0"/>
            <a:ext cx="1065178" cy="6858000"/>
          </a:xfrm>
          <a:prstGeom prst="rect">
            <a:avLst/>
          </a:prstGeom>
          <a:solidFill>
            <a:srgbClr val="1C59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BCBST_cl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612" y="6318016"/>
            <a:ext cx="1291950" cy="26784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488872" y="6356537"/>
            <a:ext cx="4079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005A9B"/>
                </a:solidFill>
                <a:cs typeface="Calibri"/>
              </a:rPr>
              <a:t>Health Insurance Marketplace &gt; </a:t>
            </a:r>
            <a:r>
              <a:rPr lang="en-US" sz="1000" b="1" dirty="0" smtClean="0">
                <a:solidFill>
                  <a:schemeClr val="accent6"/>
                </a:solidFill>
                <a:cs typeface="Calibri"/>
              </a:rPr>
              <a:t>What to Expect in 2015</a:t>
            </a:r>
            <a:endParaRPr lang="en-US" sz="1000" b="1" dirty="0">
              <a:solidFill>
                <a:schemeClr val="accent6"/>
              </a:solidFill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34350" y="1257710"/>
            <a:ext cx="7017169" cy="311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ctr">
              <a:lnSpc>
                <a:spcPct val="110000"/>
              </a:lnSpc>
              <a:spcAft>
                <a:spcPts val="1200"/>
              </a:spcAft>
              <a:buSzPct val="115000"/>
              <a:buBlip>
                <a:blip r:embed="rId4"/>
              </a:buBlip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More competition statewide with health plan issuers (Community Health Alliance and Assurant) extending coverage in more regions across the state; BlueCross was the only Qualified Health Plan (QHP) in 2014 to offer plans in every region</a:t>
            </a:r>
          </a:p>
          <a:p>
            <a:pPr marL="285750" indent="-285750" fontAlgn="ctr">
              <a:lnSpc>
                <a:spcPct val="110000"/>
              </a:lnSpc>
              <a:spcAft>
                <a:spcPts val="1200"/>
              </a:spcAft>
              <a:buSzPct val="115000"/>
              <a:buBlip>
                <a:blip r:embed="rId4"/>
              </a:buBlip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New QHP’s in the market (Assurant)</a:t>
            </a:r>
          </a:p>
          <a:p>
            <a:pPr marL="285750" indent="-285750" fontAlgn="ctr">
              <a:lnSpc>
                <a:spcPct val="110000"/>
              </a:lnSpc>
              <a:spcAft>
                <a:spcPts val="1200"/>
              </a:spcAft>
              <a:buSzPct val="115000"/>
              <a:buBlip>
                <a:blip r:embed="rId4"/>
              </a:buBlip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Rate adjustments</a:t>
            </a:r>
          </a:p>
          <a:p>
            <a:pPr marL="285750" indent="-285750" fontAlgn="ctr">
              <a:lnSpc>
                <a:spcPct val="110000"/>
              </a:lnSpc>
              <a:spcAft>
                <a:spcPts val="1200"/>
              </a:spcAft>
              <a:buSzPct val="115000"/>
              <a:buBlip>
                <a:blip r:embed="rId4"/>
              </a:buBlip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New plan offerings by BlueCross and other QHP’s</a:t>
            </a:r>
          </a:p>
          <a:p>
            <a:pPr fontAlgn="ctr">
              <a:lnSpc>
                <a:spcPct val="110000"/>
              </a:lnSpc>
              <a:buSzPct val="115000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18" y="4376772"/>
            <a:ext cx="840623" cy="193458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568765" y="6356537"/>
            <a:ext cx="3417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005A9B"/>
                </a:solidFill>
                <a:cs typeface="Calibri"/>
              </a:rPr>
              <a:t>25</a:t>
            </a:r>
            <a:endParaRPr lang="en-US" sz="1000" b="1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4353" y="412101"/>
            <a:ext cx="8411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45821"/>
                </a:solidFill>
              </a:rPr>
              <a:t>What to Expect in 2015</a:t>
            </a:r>
            <a:endParaRPr lang="en-US" sz="2400" dirty="0" smtClean="0">
              <a:solidFill>
                <a:srgbClr val="D45821"/>
              </a:solidFill>
            </a:endParaRPr>
          </a:p>
          <a:p>
            <a:r>
              <a:rPr lang="en-US" i="1" dirty="0" smtClean="0">
                <a:solidFill>
                  <a:srgbClr val="005A9B"/>
                </a:solidFill>
              </a:rPr>
              <a:t>Health Insurance Marketplace</a:t>
            </a:r>
            <a:endParaRPr lang="en-US" dirty="0">
              <a:solidFill>
                <a:srgbClr val="005A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69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 flipV="1">
            <a:off x="0" y="0"/>
            <a:ext cx="9144000" cy="1882096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62452" y="3679048"/>
            <a:ext cx="390137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ctr">
              <a:lnSpc>
                <a:spcPct val="110000"/>
              </a:lnSpc>
              <a:buSzPct val="115000"/>
              <a:buFontTx/>
              <a:buBlip>
                <a:blip r:embed="rId3"/>
              </a:buBlip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2014 Marketplace Performance 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742950" lvl="1" indent="-285750" fontAlgn="ctr">
              <a:lnSpc>
                <a:spcPct val="110000"/>
              </a:lnSpc>
              <a:buSzPct val="48000"/>
              <a:buFont typeface="Wingdings" charset="2"/>
              <a:buChar char=""/>
            </a:pPr>
            <a:r>
              <a:rPr 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Financial Assistance</a:t>
            </a:r>
          </a:p>
          <a:p>
            <a:pPr marL="742950" lvl="1" indent="-285750" fontAlgn="ctr">
              <a:lnSpc>
                <a:spcPct val="110000"/>
              </a:lnSpc>
              <a:buSzPct val="48000"/>
              <a:buFont typeface="Wingdings" charset="2"/>
              <a:buChar char=""/>
            </a:pPr>
            <a:r>
              <a:rPr 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Impact on Uninsured</a:t>
            </a:r>
            <a:endParaRPr lang="en-US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742950" lvl="1" indent="-285750" fontAlgn="ctr">
              <a:lnSpc>
                <a:spcPct val="110000"/>
              </a:lnSpc>
              <a:buSzPct val="48000"/>
              <a:buFont typeface="Wingdings" charset="2"/>
              <a:buChar char=""/>
            </a:pPr>
            <a:r>
              <a:rPr 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Individual Market Demographics</a:t>
            </a:r>
          </a:p>
          <a:p>
            <a:pPr marL="742950" lvl="1" indent="-285750" fontAlgn="ctr">
              <a:lnSpc>
                <a:spcPct val="110000"/>
              </a:lnSpc>
              <a:buSzPct val="48000"/>
              <a:buFont typeface="Wingdings" charset="2"/>
              <a:buChar char=""/>
            </a:pPr>
            <a:r>
              <a:rPr 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Membership by Service Area</a:t>
            </a:r>
          </a:p>
          <a:p>
            <a:pPr marL="742950" lvl="1" indent="-285750" fontAlgn="ctr">
              <a:lnSpc>
                <a:spcPct val="110000"/>
              </a:lnSpc>
              <a:buSzPct val="48000"/>
              <a:buFont typeface="Wingdings" charset="2"/>
              <a:buChar char=""/>
            </a:pPr>
            <a:r>
              <a:rPr lang="en-US" sz="1600" dirty="0">
                <a:solidFill>
                  <a:prstClr val="black">
                    <a:lumMod val="50000"/>
                    <a:lumOff val="50000"/>
                  </a:prstClr>
                </a:solidFill>
              </a:rPr>
              <a:t>Membership by Previous Coverage</a:t>
            </a:r>
          </a:p>
          <a:p>
            <a:pPr marL="742950" lvl="1" indent="-285750" fontAlgn="ctr">
              <a:lnSpc>
                <a:spcPct val="110000"/>
              </a:lnSpc>
              <a:buSzPct val="48000"/>
              <a:buFont typeface="Wingdings" charset="2"/>
              <a:buChar char=""/>
            </a:pPr>
            <a:r>
              <a:rPr lang="en-US" sz="1600" dirty="0">
                <a:solidFill>
                  <a:prstClr val="black">
                    <a:lumMod val="50000"/>
                    <a:lumOff val="50000"/>
                  </a:prstClr>
                </a:solidFill>
              </a:rPr>
              <a:t>Membership by </a:t>
            </a:r>
            <a:r>
              <a:rPr 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Network/Metallic Level</a:t>
            </a:r>
            <a:endParaRPr lang="en-US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2452" y="412101"/>
            <a:ext cx="841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45821"/>
                </a:solidFill>
              </a:rPr>
              <a:t>Agenda</a:t>
            </a:r>
            <a:endParaRPr lang="en-US" sz="2400" dirty="0" smtClean="0">
              <a:solidFill>
                <a:srgbClr val="D4582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98382" y="3679048"/>
            <a:ext cx="3032646" cy="202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ctr">
              <a:lnSpc>
                <a:spcPct val="110000"/>
              </a:lnSpc>
              <a:buSzPct val="115000"/>
              <a:buFontTx/>
              <a:buBlip>
                <a:blip r:embed="rId3"/>
              </a:buBlip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Provider Questions</a:t>
            </a:r>
          </a:p>
          <a:p>
            <a:pPr marL="285750" indent="-285750" fontAlgn="ctr">
              <a:lnSpc>
                <a:spcPct val="110000"/>
              </a:lnSpc>
              <a:buSzPct val="115000"/>
              <a:buFontTx/>
              <a:buBlip>
                <a:blip r:embed="rId3"/>
              </a:buBlip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Education Campaigns</a:t>
            </a:r>
          </a:p>
          <a:p>
            <a:pPr marL="742950" lvl="1" indent="-285750" fontAlgn="ctr">
              <a:lnSpc>
                <a:spcPct val="110000"/>
              </a:lnSpc>
              <a:buSzPct val="78000"/>
              <a:buFont typeface="Courier New" panose="02070309020205020404" pitchFamily="49" charset="0"/>
              <a:buChar char="o"/>
            </a:pPr>
            <a:r>
              <a:rPr lang="en-US" sz="15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Marketplace Resources</a:t>
            </a:r>
          </a:p>
          <a:p>
            <a:pPr marL="742950" lvl="1" indent="-285750" fontAlgn="ctr">
              <a:lnSpc>
                <a:spcPct val="110000"/>
              </a:lnSpc>
              <a:buSzPct val="78000"/>
              <a:buFont typeface="Courier New" panose="02070309020205020404" pitchFamily="49" charset="0"/>
              <a:buChar char="o"/>
            </a:pPr>
            <a:r>
              <a:rPr lang="en-US" sz="15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Know </a:t>
            </a:r>
            <a:r>
              <a:rPr lang="en-US" sz="1500" dirty="0">
                <a:solidFill>
                  <a:prstClr val="black">
                    <a:lumMod val="50000"/>
                    <a:lumOff val="50000"/>
                  </a:prstClr>
                </a:solidFill>
              </a:rPr>
              <a:t>Then Go</a:t>
            </a:r>
          </a:p>
          <a:p>
            <a:pPr marL="742950" lvl="1" indent="-285750" fontAlgn="ctr">
              <a:lnSpc>
                <a:spcPct val="110000"/>
              </a:lnSpc>
              <a:buSzPct val="78000"/>
              <a:buFont typeface="Courier New" panose="02070309020205020404" pitchFamily="49" charset="0"/>
              <a:buChar char="o"/>
            </a:pPr>
            <a:r>
              <a:rPr lang="en-US" sz="15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Shop </a:t>
            </a:r>
            <a:r>
              <a:rPr lang="en-US" sz="15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Smart</a:t>
            </a:r>
            <a:endParaRPr lang="en-US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 fontAlgn="ctr">
              <a:lnSpc>
                <a:spcPct val="110000"/>
              </a:lnSpc>
              <a:buSzPct val="115000"/>
              <a:buFontTx/>
              <a:buBlip>
                <a:blip r:embed="rId3"/>
              </a:buBlip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What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to Expect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 2015</a:t>
            </a:r>
          </a:p>
          <a:p>
            <a:pPr marL="285750" indent="-285750" fontAlgn="ctr">
              <a:lnSpc>
                <a:spcPct val="110000"/>
              </a:lnSpc>
              <a:buSzPct val="115000"/>
              <a:buFontTx/>
              <a:buBlip>
                <a:blip r:embed="rId3"/>
              </a:buBlip>
            </a:pPr>
            <a:endParaRPr lang="en-US" sz="1500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H="1">
            <a:off x="0" y="0"/>
            <a:ext cx="1065178" cy="6858000"/>
          </a:xfrm>
          <a:prstGeom prst="rect">
            <a:avLst/>
          </a:prstGeom>
          <a:solidFill>
            <a:srgbClr val="1C59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5" name="Picture 24" descr="BCBST_clr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612" y="6318016"/>
            <a:ext cx="1291950" cy="26784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45904" y="6356537"/>
            <a:ext cx="3922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005A9B"/>
                </a:solidFill>
                <a:cs typeface="Calibri"/>
              </a:rPr>
              <a:t>Health Insurance </a:t>
            </a:r>
            <a:r>
              <a:rPr lang="en-US" sz="1000" dirty="0" smtClean="0">
                <a:solidFill>
                  <a:srgbClr val="005A9B"/>
                </a:solidFill>
                <a:cs typeface="Calibri"/>
              </a:rPr>
              <a:t>Marketplace </a:t>
            </a:r>
            <a:r>
              <a:rPr lang="en-US" sz="1000" dirty="0">
                <a:solidFill>
                  <a:srgbClr val="005A9B"/>
                </a:solidFill>
                <a:cs typeface="Calibri"/>
              </a:rPr>
              <a:t>&gt; </a:t>
            </a:r>
            <a:r>
              <a:rPr lang="en-US" sz="1000" b="1" dirty="0" smtClean="0">
                <a:solidFill>
                  <a:srgbClr val="F79646"/>
                </a:solidFill>
                <a:cs typeface="Calibri"/>
              </a:rPr>
              <a:t>Agenda</a:t>
            </a:r>
            <a:endParaRPr lang="en-US" sz="1000" b="1" dirty="0">
              <a:solidFill>
                <a:srgbClr val="F79646"/>
              </a:solidFill>
              <a:cs typeface="Calibri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18" y="4376772"/>
            <a:ext cx="840623" cy="193458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568765" y="6356537"/>
            <a:ext cx="3417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005A9B"/>
                </a:solidFill>
                <a:cs typeface="Calibri"/>
              </a:rPr>
              <a:t>2</a:t>
            </a:r>
            <a:endParaRPr lang="en-US" sz="1000" b="1" dirty="0">
              <a:solidFill>
                <a:srgbClr val="F79646"/>
              </a:solidFill>
              <a:cs typeface="Calibri"/>
            </a:endParaRPr>
          </a:p>
        </p:txBody>
      </p:sp>
      <p:pic>
        <p:nvPicPr>
          <p:cNvPr id="12" name="Picture 11" descr="2280209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99" b="30102"/>
          <a:stretch/>
        </p:blipFill>
        <p:spPr>
          <a:xfrm>
            <a:off x="1562453" y="1371599"/>
            <a:ext cx="7581547" cy="21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8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 flipV="1">
            <a:off x="0" y="0"/>
            <a:ext cx="9144000" cy="1882096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311" y="6387313"/>
            <a:ext cx="2246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white"/>
                </a:solidFill>
              </a:rPr>
              <a:t>1</a:t>
            </a:r>
            <a:endParaRPr lang="en-US" sz="800" dirty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 flipH="1">
            <a:off x="2477717" y="2592937"/>
            <a:ext cx="1007734" cy="2097425"/>
            <a:chOff x="80863" y="4419355"/>
            <a:chExt cx="1007734" cy="20974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0695" y="6058878"/>
              <a:ext cx="457902" cy="45790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alphaModFix amt="58000"/>
            </a:blip>
            <a:stretch>
              <a:fillRect/>
            </a:stretch>
          </p:blipFill>
          <p:spPr>
            <a:xfrm>
              <a:off x="444942" y="5711040"/>
              <a:ext cx="261438" cy="26143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alphaModFix amt="81000"/>
            </a:blip>
            <a:stretch>
              <a:fillRect/>
            </a:stretch>
          </p:blipFill>
          <p:spPr>
            <a:xfrm>
              <a:off x="818519" y="5503680"/>
              <a:ext cx="188932" cy="18893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alphaModFix amt="5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5008" y="5397755"/>
              <a:ext cx="105925" cy="10592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2672" y="5773647"/>
              <a:ext cx="105925" cy="1059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alphaModFix amt="41000"/>
            </a:blip>
            <a:stretch>
              <a:fillRect/>
            </a:stretch>
          </p:blipFill>
          <p:spPr>
            <a:xfrm>
              <a:off x="183504" y="4838400"/>
              <a:ext cx="321918" cy="32191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screen">
              <a:alphaModFix amt="4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863" y="5246385"/>
              <a:ext cx="105925" cy="10592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screen">
              <a:alphaModFix am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013" y="4419355"/>
              <a:ext cx="82026" cy="8202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 flipH="1">
            <a:off x="2107003" y="2209279"/>
            <a:ext cx="741428" cy="1210688"/>
            <a:chOff x="80863" y="-172743"/>
            <a:chExt cx="741428" cy="121068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alphaModFix amt="72000"/>
            </a:blip>
            <a:stretch>
              <a:fillRect/>
            </a:stretch>
          </p:blipFill>
          <p:spPr>
            <a:xfrm flipH="1">
              <a:off x="80863" y="98575"/>
              <a:ext cx="179170" cy="17917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alphaModFix amt="41000"/>
            </a:blip>
            <a:stretch>
              <a:fillRect/>
            </a:stretch>
          </p:blipFill>
          <p:spPr>
            <a:xfrm flipH="1">
              <a:off x="303934" y="341775"/>
              <a:ext cx="237071" cy="23707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screen">
              <a:alphaModFix amt="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3576" y="485392"/>
              <a:ext cx="92452" cy="9245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screen">
              <a:alphaModFix amt="2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08398" y="945493"/>
              <a:ext cx="92452" cy="9245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screen">
              <a:alphaModFix amt="4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48553" y="762744"/>
              <a:ext cx="71593" cy="7159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22632" y="-172743"/>
              <a:ext cx="399659" cy="399659"/>
            </a:xfrm>
            <a:prstGeom prst="rect">
              <a:avLst/>
            </a:prstGeom>
          </p:spPr>
        </p:pic>
      </p:grpSp>
      <p:cxnSp>
        <p:nvCxnSpPr>
          <p:cNvPr id="29" name="Straight Connector 28"/>
          <p:cNvCxnSpPr/>
          <p:nvPr/>
        </p:nvCxnSpPr>
        <p:spPr>
          <a:xfrm>
            <a:off x="3739894" y="2512523"/>
            <a:ext cx="0" cy="2070979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940099" y="2512523"/>
            <a:ext cx="512770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D45821"/>
                </a:solidFill>
              </a:rPr>
              <a:t>2014 Marketplace Performance</a:t>
            </a:r>
          </a:p>
          <a:p>
            <a:r>
              <a:rPr lang="en-US" sz="2800" i="1" dirty="0" smtClean="0">
                <a:solidFill>
                  <a:srgbClr val="005A9B"/>
                </a:solidFill>
              </a:rPr>
              <a:t>Health Insurance Marketplace</a:t>
            </a:r>
            <a:endParaRPr lang="en-US" sz="2800" dirty="0">
              <a:solidFill>
                <a:srgbClr val="005A9B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04800" y="4292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6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 flipV="1">
            <a:off x="0" y="0"/>
            <a:ext cx="9144000" cy="1882096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0" y="0"/>
            <a:ext cx="1065178" cy="6858000"/>
          </a:xfrm>
          <a:prstGeom prst="rect">
            <a:avLst/>
          </a:prstGeom>
          <a:solidFill>
            <a:srgbClr val="1C59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BCBST_cl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612" y="6318016"/>
            <a:ext cx="1291950" cy="26784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34353" y="1257710"/>
            <a:ext cx="6308507" cy="305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ctr">
              <a:lnSpc>
                <a:spcPct val="110000"/>
              </a:lnSpc>
              <a:spcAft>
                <a:spcPts val="1200"/>
              </a:spcAft>
              <a:buSzPct val="115000"/>
              <a:buBlip>
                <a:blip r:embed="rId4"/>
              </a:buBlip>
            </a:pPr>
            <a:r>
              <a:rPr lang="en-US" dirty="0" smtClean="0"/>
              <a:t>BlueCross BlueShield of Tennessee data</a:t>
            </a:r>
            <a:r>
              <a:rPr lang="en-US" baseline="30000" dirty="0"/>
              <a:t>1</a:t>
            </a:r>
            <a:r>
              <a:rPr lang="en-US" dirty="0" smtClean="0"/>
              <a:t> shows </a:t>
            </a:r>
            <a:r>
              <a:rPr lang="en-US" sz="1900" dirty="0" smtClean="0">
                <a:solidFill>
                  <a:srgbClr val="005A9B"/>
                </a:solidFill>
              </a:rPr>
              <a:t>129,948 </a:t>
            </a:r>
            <a:r>
              <a:rPr lang="en-US" dirty="0" smtClean="0"/>
              <a:t>Tennesseans selected a Marketplace plan as of </a:t>
            </a:r>
            <a:r>
              <a:rPr lang="en-US" sz="1900" dirty="0" smtClean="0">
                <a:solidFill>
                  <a:srgbClr val="005A9B"/>
                </a:solidFill>
              </a:rPr>
              <a:t>May 27, 2014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1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fontAlgn="ctr">
              <a:lnSpc>
                <a:spcPct val="110000"/>
              </a:lnSpc>
              <a:spcAft>
                <a:spcPts val="1200"/>
              </a:spcAft>
              <a:buSzPct val="115000"/>
              <a:buBlip>
                <a:blip r:embed="rId4"/>
              </a:buBlip>
            </a:pPr>
            <a:r>
              <a:rPr lang="en-US" dirty="0"/>
              <a:t>An estimated </a:t>
            </a:r>
            <a:r>
              <a:rPr lang="en-US" sz="1900" dirty="0">
                <a:solidFill>
                  <a:srgbClr val="1C5998"/>
                </a:solidFill>
              </a:rPr>
              <a:t>88 percent </a:t>
            </a:r>
            <a:r>
              <a:rPr lang="en-US" dirty="0"/>
              <a:t>of the Marketplace plans issued in Tennessee are </a:t>
            </a:r>
            <a:r>
              <a:rPr lang="en-US" dirty="0" smtClean="0"/>
              <a:t>BlueCross plans. </a:t>
            </a:r>
            <a:endParaRPr lang="en-US" dirty="0"/>
          </a:p>
          <a:p>
            <a:pPr marL="285750" indent="-285750" fontAlgn="ctr">
              <a:lnSpc>
                <a:spcPct val="110000"/>
              </a:lnSpc>
              <a:spcAft>
                <a:spcPts val="1200"/>
              </a:spcAft>
              <a:buSzPct val="115000"/>
              <a:buBlip>
                <a:blip r:embed="rId4"/>
              </a:buBlip>
            </a:pPr>
            <a:r>
              <a:rPr lang="en-US" dirty="0" smtClean="0"/>
              <a:t>BlueCross </a:t>
            </a:r>
            <a:r>
              <a:rPr lang="en-US" dirty="0"/>
              <a:t>had </a:t>
            </a:r>
            <a:r>
              <a:rPr lang="en-US" dirty="0" smtClean="0"/>
              <a:t>the </a:t>
            </a:r>
            <a:r>
              <a:rPr lang="en-US" sz="1900" dirty="0" smtClean="0">
                <a:solidFill>
                  <a:srgbClr val="1C5998"/>
                </a:solidFill>
              </a:rPr>
              <a:t>12th </a:t>
            </a:r>
            <a:r>
              <a:rPr lang="en-US" sz="1900" dirty="0">
                <a:solidFill>
                  <a:srgbClr val="1C5998"/>
                </a:solidFill>
              </a:rPr>
              <a:t>largest Marketplace enrollment </a:t>
            </a:r>
            <a:r>
              <a:rPr lang="en-US" dirty="0"/>
              <a:t>in the U.S. among states </a:t>
            </a:r>
            <a:r>
              <a:rPr lang="en-US" dirty="0" smtClean="0"/>
              <a:t>with a federal Marketplace.</a:t>
            </a:r>
          </a:p>
          <a:p>
            <a:pPr marL="285750" indent="-285750" fontAlgn="ctr">
              <a:lnSpc>
                <a:spcPct val="110000"/>
              </a:lnSpc>
              <a:spcAft>
                <a:spcPts val="1200"/>
              </a:spcAft>
              <a:buSzPct val="115000"/>
              <a:buBlip>
                <a:blip r:embed="rId4"/>
              </a:buBlip>
            </a:pPr>
            <a:r>
              <a:rPr lang="en-US" dirty="0" smtClean="0"/>
              <a:t>Thousands </a:t>
            </a:r>
            <a:r>
              <a:rPr lang="en-US" dirty="0"/>
              <a:t>of previously uninsured Tennesseans now have the peace of mind that goes along with health </a:t>
            </a:r>
            <a:r>
              <a:rPr lang="en-US" dirty="0" smtClean="0"/>
              <a:t>coverage.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18" y="4376772"/>
            <a:ext cx="840623" cy="193458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568765" y="6356537"/>
            <a:ext cx="3417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005A9B"/>
                </a:solidFill>
                <a:cs typeface="Calibri"/>
              </a:rPr>
              <a:t>10</a:t>
            </a:r>
            <a:endParaRPr lang="en-US" sz="1000" b="1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88872" y="6356537"/>
            <a:ext cx="4079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005A9B"/>
                </a:solidFill>
                <a:cs typeface="Calibri"/>
              </a:rPr>
              <a:t>Health Insurance </a:t>
            </a:r>
            <a:r>
              <a:rPr lang="en-US" sz="1000" dirty="0" smtClean="0">
                <a:solidFill>
                  <a:srgbClr val="005A9B"/>
                </a:solidFill>
                <a:cs typeface="Calibri"/>
              </a:rPr>
              <a:t>Marketplace </a:t>
            </a:r>
            <a:r>
              <a:rPr lang="en-US" sz="1000" dirty="0">
                <a:solidFill>
                  <a:srgbClr val="005A9B"/>
                </a:solidFill>
                <a:cs typeface="Calibri"/>
              </a:rPr>
              <a:t>&gt; </a:t>
            </a:r>
            <a:r>
              <a:rPr lang="en-US" sz="1000" b="1" dirty="0">
                <a:solidFill>
                  <a:schemeClr val="accent6"/>
                </a:solidFill>
                <a:cs typeface="Calibri"/>
              </a:rPr>
              <a:t>2014 Marketplace </a:t>
            </a:r>
            <a:r>
              <a:rPr lang="en-US" sz="1000" b="1" dirty="0" smtClean="0">
                <a:solidFill>
                  <a:schemeClr val="accent6"/>
                </a:solidFill>
                <a:cs typeface="Calibri"/>
              </a:rPr>
              <a:t>Performance</a:t>
            </a:r>
            <a:endParaRPr lang="en-US" sz="1000" b="1" dirty="0">
              <a:solidFill>
                <a:schemeClr val="accent6"/>
              </a:solidFill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4353" y="412101"/>
            <a:ext cx="8411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45821"/>
                </a:solidFill>
              </a:rPr>
              <a:t>Marketplace Performance in 2014</a:t>
            </a:r>
            <a:endParaRPr lang="en-US" sz="2400" dirty="0">
              <a:solidFill>
                <a:srgbClr val="D45821"/>
              </a:solidFill>
            </a:endParaRPr>
          </a:p>
          <a:p>
            <a:r>
              <a:rPr lang="en-US" i="1" dirty="0" smtClean="0">
                <a:solidFill>
                  <a:srgbClr val="005A9B"/>
                </a:solidFill>
              </a:rPr>
              <a:t>Health Insurance Marketplace</a:t>
            </a:r>
            <a:endParaRPr lang="en-US" dirty="0">
              <a:solidFill>
                <a:srgbClr val="005A9B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55244" y="5899308"/>
            <a:ext cx="7355288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lvl="1" fontAlgn="ctr">
              <a:lnSpc>
                <a:spcPct val="110000"/>
              </a:lnSpc>
              <a:buSzPct val="70000"/>
            </a:pPr>
            <a:r>
              <a:rPr lang="en-US" sz="1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BCBST data as of May 27, 2014</a:t>
            </a: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8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 flipV="1">
            <a:off x="0" y="0"/>
            <a:ext cx="9144000" cy="1882096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0" y="0"/>
            <a:ext cx="1065178" cy="6858000"/>
          </a:xfrm>
          <a:prstGeom prst="rect">
            <a:avLst/>
          </a:prstGeom>
          <a:solidFill>
            <a:srgbClr val="1C59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 descr="BCBST_cl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612" y="6318017"/>
            <a:ext cx="1291950" cy="26784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0" y="4376772"/>
            <a:ext cx="840623" cy="193458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568767" y="6356538"/>
            <a:ext cx="3417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005A9B"/>
                </a:solidFill>
                <a:cs typeface="Calibri"/>
              </a:rPr>
              <a:t>11</a:t>
            </a:r>
            <a:endParaRPr lang="en-US" sz="1000" b="1" dirty="0">
              <a:solidFill>
                <a:srgbClr val="F79646"/>
              </a:solidFill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88874" y="6356538"/>
            <a:ext cx="4079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005A9B"/>
                </a:solidFill>
                <a:cs typeface="Calibri"/>
              </a:rPr>
              <a:t>Health Insurance </a:t>
            </a:r>
            <a:r>
              <a:rPr lang="en-US" sz="1000" dirty="0" smtClean="0">
                <a:solidFill>
                  <a:srgbClr val="005A9B"/>
                </a:solidFill>
                <a:cs typeface="Calibri"/>
              </a:rPr>
              <a:t>Marketplace &gt;</a:t>
            </a:r>
            <a:r>
              <a:rPr lang="en-US" sz="1000" b="1" dirty="0" smtClean="0">
                <a:solidFill>
                  <a:srgbClr val="F79646"/>
                </a:solidFill>
                <a:cs typeface="Calibri"/>
              </a:rPr>
              <a:t> Marketplace Performance</a:t>
            </a:r>
            <a:endParaRPr lang="en-US" sz="1000" b="1" dirty="0">
              <a:solidFill>
                <a:srgbClr val="F79646"/>
              </a:solidFill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4353" y="412101"/>
            <a:ext cx="8411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45821"/>
                </a:solidFill>
              </a:rPr>
              <a:t>Marketplace Performance – Financial Assistance</a:t>
            </a:r>
            <a:endParaRPr lang="en-US" sz="2400" dirty="0">
              <a:solidFill>
                <a:srgbClr val="D45821"/>
              </a:solidFill>
            </a:endParaRPr>
          </a:p>
          <a:p>
            <a:r>
              <a:rPr lang="en-US" i="1" dirty="0" smtClean="0">
                <a:solidFill>
                  <a:srgbClr val="005A9B"/>
                </a:solidFill>
              </a:rPr>
              <a:t>Health Insurance Marketplace</a:t>
            </a:r>
            <a:endParaRPr lang="en-US" dirty="0">
              <a:solidFill>
                <a:srgbClr val="005A9B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53517" y="5215300"/>
            <a:ext cx="7897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73671"/>
                </a:solidFill>
              </a:rPr>
              <a:t>Subsidies were critical to a member’s ability to afford a health plan purchase.</a:t>
            </a:r>
            <a:endParaRPr lang="en-US" b="1" dirty="0">
              <a:solidFill>
                <a:srgbClr val="17367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63615" y="6488669"/>
            <a:ext cx="4767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Source: Facets 4/28/14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577771" y="2027545"/>
            <a:ext cx="0" cy="26029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285059" y="2027545"/>
            <a:ext cx="0" cy="26029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65178" y="3429000"/>
            <a:ext cx="2513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73671"/>
                </a:solidFill>
              </a:rPr>
              <a:t>o</a:t>
            </a:r>
            <a:r>
              <a:rPr lang="en-US" b="1" dirty="0" smtClean="0">
                <a:solidFill>
                  <a:srgbClr val="173671"/>
                </a:solidFill>
              </a:rPr>
              <a:t>f our Marketplace subscribers receive a subsidy</a:t>
            </a:r>
            <a:endParaRPr lang="en-US" b="1" dirty="0">
              <a:solidFill>
                <a:srgbClr val="17367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26403" y="3419374"/>
            <a:ext cx="242303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rgbClr val="173671"/>
                </a:solidFill>
              </a:rPr>
              <a:t>average monthly </a:t>
            </a:r>
            <a:r>
              <a:rPr lang="en-US" sz="1700" b="1" dirty="0">
                <a:solidFill>
                  <a:srgbClr val="173671"/>
                </a:solidFill>
              </a:rPr>
              <a:t>s</a:t>
            </a:r>
            <a:r>
              <a:rPr lang="en-US" sz="1700" b="1" dirty="0" smtClean="0">
                <a:solidFill>
                  <a:srgbClr val="173671"/>
                </a:solidFill>
              </a:rPr>
              <a:t>ubsidy</a:t>
            </a:r>
            <a:endParaRPr lang="en-US" sz="1700" b="1" dirty="0">
              <a:solidFill>
                <a:srgbClr val="17367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83577" y="3419375"/>
            <a:ext cx="234268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rgbClr val="173671"/>
                </a:solidFill>
              </a:rPr>
              <a:t>of our Marketplace members have a Cost Share Reduction plan</a:t>
            </a:r>
            <a:endParaRPr lang="en-US" sz="1700" b="1" dirty="0">
              <a:solidFill>
                <a:srgbClr val="17367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35133" y="1846090"/>
            <a:ext cx="19720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1F497D"/>
                </a:solidFill>
              </a:rPr>
              <a:t>80%</a:t>
            </a:r>
            <a:endParaRPr lang="en-US" sz="8000" b="1" dirty="0">
              <a:solidFill>
                <a:srgbClr val="1F497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15504" y="1817980"/>
            <a:ext cx="22621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1F497D"/>
                </a:solidFill>
              </a:rPr>
              <a:t>$265</a:t>
            </a:r>
            <a:endParaRPr lang="en-US" sz="8000" b="1" dirty="0">
              <a:solidFill>
                <a:srgbClr val="1F497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61703" y="1833413"/>
            <a:ext cx="19720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1F497D"/>
                </a:solidFill>
              </a:rPr>
              <a:t>64%</a:t>
            </a:r>
            <a:endParaRPr lang="en-US" sz="80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3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 flipV="1">
            <a:off x="0" y="0"/>
            <a:ext cx="9144000" cy="1882096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0" y="0"/>
            <a:ext cx="1065178" cy="6858000"/>
          </a:xfrm>
          <a:prstGeom prst="rect">
            <a:avLst/>
          </a:prstGeom>
          <a:solidFill>
            <a:srgbClr val="1C59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 descr="BCBST_cl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612" y="6318017"/>
            <a:ext cx="1291950" cy="26784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488874" y="6356538"/>
            <a:ext cx="4079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005A9B"/>
                </a:solidFill>
                <a:cs typeface="Calibri"/>
              </a:rPr>
              <a:t>Health Insurance Marketplace &gt; </a:t>
            </a:r>
            <a:r>
              <a:rPr lang="en-US" sz="1000" b="1" dirty="0" smtClean="0">
                <a:solidFill>
                  <a:srgbClr val="F79646"/>
                </a:solidFill>
                <a:cs typeface="Calibri"/>
              </a:rPr>
              <a:t>Individual Market</a:t>
            </a:r>
            <a:endParaRPr lang="en-US" sz="1000" b="1" dirty="0">
              <a:solidFill>
                <a:srgbClr val="F79646"/>
              </a:solidFill>
              <a:cs typeface="Calibri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0" y="4376772"/>
            <a:ext cx="840623" cy="193458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568767" y="6356538"/>
            <a:ext cx="3417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005A9B"/>
                </a:solidFill>
                <a:cs typeface="Calibri"/>
              </a:rPr>
              <a:t>12</a:t>
            </a:r>
            <a:endParaRPr lang="en-US" sz="1000" b="1" dirty="0">
              <a:solidFill>
                <a:srgbClr val="F79646"/>
              </a:solidFill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4353" y="412101"/>
            <a:ext cx="8411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45821"/>
                </a:solidFill>
              </a:rPr>
              <a:t>Individual Market – Previously Uninsured</a:t>
            </a:r>
            <a:endParaRPr lang="en-US" sz="2400" dirty="0" smtClean="0">
              <a:solidFill>
                <a:srgbClr val="D45821"/>
              </a:solidFill>
            </a:endParaRPr>
          </a:p>
          <a:p>
            <a:r>
              <a:rPr lang="en-US" i="1" dirty="0" smtClean="0">
                <a:solidFill>
                  <a:srgbClr val="005A9B"/>
                </a:solidFill>
              </a:rPr>
              <a:t>Health Insurance Marketplace</a:t>
            </a:r>
            <a:endParaRPr lang="en-US" dirty="0">
              <a:solidFill>
                <a:srgbClr val="005A9B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50800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5" name="Picture 34" descr="MKT14_2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067" y="1528597"/>
            <a:ext cx="5504090" cy="352348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999033" y="2333937"/>
            <a:ext cx="202606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NATIONAL AVERAGE</a:t>
            </a:r>
            <a:endParaRPr lang="en-US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94198" y="2924886"/>
            <a:ext cx="120686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TENNESSEE</a:t>
            </a:r>
            <a:endParaRPr lang="en-US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01459" y="3579278"/>
            <a:ext cx="70243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RANK</a:t>
            </a:r>
            <a:endParaRPr lang="en-US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98754" y="4212759"/>
            <a:ext cx="383374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BLUE CROSS PROJECTED MARKET SHARE</a:t>
            </a:r>
            <a:endParaRPr lang="en-US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17123" y="2363703"/>
            <a:ext cx="73289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13.6%</a:t>
            </a:r>
            <a:endParaRPr lang="en-US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626176" y="2906369"/>
            <a:ext cx="73289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15.2%</a:t>
            </a:r>
            <a:endParaRPr lang="en-US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80950" y="3572832"/>
            <a:ext cx="40588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19</a:t>
            </a:r>
            <a:endParaRPr lang="en-US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17123" y="4218480"/>
            <a:ext cx="73289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88.5%</a:t>
            </a:r>
            <a:endParaRPr lang="en-US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12686" y="5073604"/>
            <a:ext cx="6318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73671"/>
                </a:solidFill>
              </a:rPr>
              <a:t>BlueCross is largely responsible for the state’s Marketplace </a:t>
            </a:r>
            <a:r>
              <a:rPr lang="en-US" dirty="0">
                <a:solidFill>
                  <a:srgbClr val="173671"/>
                </a:solidFill>
              </a:rPr>
              <a:t>success </a:t>
            </a:r>
            <a:r>
              <a:rPr lang="en-US" dirty="0" smtClean="0">
                <a:solidFill>
                  <a:srgbClr val="173671"/>
                </a:solidFill>
              </a:rPr>
              <a:t>with comprehensive coverage and affordable pricing.</a:t>
            </a:r>
            <a:endParaRPr lang="en-US" dirty="0">
              <a:solidFill>
                <a:srgbClr val="17367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63615" y="6488669"/>
            <a:ext cx="4767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Sources: HHS 3/11/14 and Kaiser Foundation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6170" y="1669143"/>
            <a:ext cx="420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Estimated Percent of Uninsured Enrolled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8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 flipV="1">
            <a:off x="0" y="0"/>
            <a:ext cx="9144000" cy="1882096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0" y="0"/>
            <a:ext cx="1065178" cy="6858000"/>
          </a:xfrm>
          <a:prstGeom prst="rect">
            <a:avLst/>
          </a:prstGeom>
          <a:solidFill>
            <a:srgbClr val="1C59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 descr="BCBST_cl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612" y="6318017"/>
            <a:ext cx="1291950" cy="26784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488874" y="6356538"/>
            <a:ext cx="4079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005A9B"/>
                </a:solidFill>
                <a:cs typeface="Calibri"/>
              </a:rPr>
              <a:t>Health Insurance Marketplace &gt; </a:t>
            </a:r>
            <a:r>
              <a:rPr lang="en-US" sz="1000" b="1" dirty="0" smtClean="0">
                <a:solidFill>
                  <a:srgbClr val="F79646"/>
                </a:solidFill>
                <a:cs typeface="Calibri"/>
              </a:rPr>
              <a:t>Individual Market</a:t>
            </a:r>
            <a:endParaRPr lang="en-US" sz="1000" b="1" dirty="0">
              <a:solidFill>
                <a:srgbClr val="F79646"/>
              </a:solidFill>
              <a:cs typeface="Calibri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0" y="4376772"/>
            <a:ext cx="840623" cy="193458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568767" y="6356538"/>
            <a:ext cx="3417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005A9B"/>
                </a:solidFill>
                <a:cs typeface="Calibri"/>
              </a:rPr>
              <a:t>13</a:t>
            </a:r>
            <a:endParaRPr lang="en-US" sz="1000" b="1" dirty="0">
              <a:solidFill>
                <a:srgbClr val="F79646"/>
              </a:solidFill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4353" y="412101"/>
            <a:ext cx="8411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45821"/>
                </a:solidFill>
              </a:rPr>
              <a:t>Individual Market </a:t>
            </a:r>
            <a:r>
              <a:rPr lang="en-US" sz="2400" b="1" dirty="0">
                <a:solidFill>
                  <a:srgbClr val="D45821"/>
                </a:solidFill>
              </a:rPr>
              <a:t>– Demographics</a:t>
            </a:r>
            <a:endParaRPr lang="en-US" sz="2400" dirty="0" smtClean="0">
              <a:solidFill>
                <a:srgbClr val="D45821"/>
              </a:solidFill>
            </a:endParaRPr>
          </a:p>
          <a:p>
            <a:r>
              <a:rPr lang="en-US" i="1" dirty="0" smtClean="0">
                <a:solidFill>
                  <a:srgbClr val="005A9B"/>
                </a:solidFill>
              </a:rPr>
              <a:t>Health Insurance Marketplace</a:t>
            </a:r>
            <a:endParaRPr lang="en-US" dirty="0">
              <a:solidFill>
                <a:srgbClr val="005A9B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50800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0" name="Picture 59" descr="MKT14_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18" y="1631412"/>
            <a:ext cx="4315968" cy="4652042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65176" y="2563119"/>
            <a:ext cx="8563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C40030"/>
                </a:solidFill>
              </a:rPr>
              <a:t>14%</a:t>
            </a:r>
            <a:endParaRPr lang="en-US" sz="3000" b="1" dirty="0">
              <a:solidFill>
                <a:srgbClr val="C4003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04560" y="2940145"/>
            <a:ext cx="111812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AGE 27-34</a:t>
            </a:r>
            <a:endParaRPr lang="en-US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1438612" y="3287587"/>
            <a:ext cx="1660965" cy="92155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097359" y="5007430"/>
            <a:ext cx="8563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55B047"/>
                </a:solidFill>
              </a:rPr>
              <a:t>17%</a:t>
            </a:r>
            <a:endParaRPr lang="en-US" sz="3000" b="1" dirty="0">
              <a:solidFill>
                <a:srgbClr val="55B047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18050" y="5384457"/>
            <a:ext cx="111812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AGE 35-44</a:t>
            </a:r>
            <a:endParaRPr lang="en-US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1921503" y="5344064"/>
            <a:ext cx="1342112" cy="105082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099577" y="1543146"/>
            <a:ext cx="8563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AEEF"/>
                </a:solidFill>
              </a:rPr>
              <a:t>12%</a:t>
            </a:r>
            <a:endParaRPr lang="en-US" sz="3000" b="1" dirty="0">
              <a:solidFill>
                <a:srgbClr val="00AEEF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019738" y="1920173"/>
            <a:ext cx="111812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AGE 18-26</a:t>
            </a:r>
            <a:endParaRPr lang="en-US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3386667" y="2274117"/>
            <a:ext cx="192135" cy="1134704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977348" y="2108112"/>
            <a:ext cx="6607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47D20"/>
                </a:solidFill>
              </a:rPr>
              <a:t>8%</a:t>
            </a:r>
            <a:endParaRPr lang="en-US" sz="3000" b="1" dirty="0">
              <a:solidFill>
                <a:srgbClr val="F47D2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813585" y="2470400"/>
            <a:ext cx="98828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AGE &lt; 18</a:t>
            </a:r>
            <a:endParaRPr lang="en-US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027757" y="2569996"/>
            <a:ext cx="8563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5CB9"/>
                </a:solidFill>
              </a:rPr>
              <a:t>27%</a:t>
            </a:r>
            <a:endParaRPr lang="en-US" sz="3000" b="1" dirty="0">
              <a:solidFill>
                <a:srgbClr val="005CB9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801869" y="2947023"/>
            <a:ext cx="111812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AGE 55-64</a:t>
            </a:r>
            <a:endParaRPr lang="en-US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880461" y="5623687"/>
            <a:ext cx="8563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5F00"/>
                </a:solidFill>
              </a:rPr>
              <a:t>22%</a:t>
            </a:r>
            <a:endParaRPr lang="en-US" sz="3000" b="1" dirty="0">
              <a:solidFill>
                <a:srgbClr val="FF5F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749559" y="5996868"/>
            <a:ext cx="111812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AGE 45-54</a:t>
            </a:r>
            <a:endParaRPr lang="en-US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997485" y="1589819"/>
            <a:ext cx="2218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1F497D"/>
                </a:solidFill>
              </a:rPr>
              <a:t>251,459</a:t>
            </a:r>
            <a:endParaRPr lang="en-US" sz="4800" b="1" dirty="0">
              <a:solidFill>
                <a:srgbClr val="1F497D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028936" y="2274117"/>
            <a:ext cx="22422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ON &amp; OFF MARKETPLACE </a:t>
            </a:r>
          </a:p>
          <a:p>
            <a:r>
              <a:rPr lang="en-US" sz="15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INDIVIDUAL MEMBERS</a:t>
            </a:r>
            <a:endParaRPr lang="en-US" sz="15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004746" y="2872089"/>
            <a:ext cx="1258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173671"/>
                </a:solidFill>
              </a:rPr>
              <a:t>54%</a:t>
            </a:r>
            <a:endParaRPr lang="en-US" sz="4800" b="1" dirty="0">
              <a:solidFill>
                <a:srgbClr val="17367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052018" y="3529763"/>
            <a:ext cx="11929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ARE FEMALE</a:t>
            </a:r>
            <a:endParaRPr lang="en-US" sz="15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987815" y="3994509"/>
            <a:ext cx="1258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173671"/>
                </a:solidFill>
              </a:rPr>
              <a:t>49%</a:t>
            </a:r>
            <a:endParaRPr lang="en-US" sz="4800" b="1" dirty="0">
              <a:solidFill>
                <a:srgbClr val="17367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052018" y="4663922"/>
            <a:ext cx="9989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ARE 45-64</a:t>
            </a:r>
            <a:endParaRPr lang="en-US" sz="15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156540" y="5253806"/>
            <a:ext cx="256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173671"/>
                </a:solidFill>
              </a:rPr>
              <a:t>BlueCross demographics are similar to national averages.</a:t>
            </a:r>
            <a:endParaRPr lang="en-US" b="1" i="1" dirty="0">
              <a:solidFill>
                <a:srgbClr val="173671"/>
              </a:solidFill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6028936" y="2932489"/>
            <a:ext cx="26937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6089097" y="4045229"/>
            <a:ext cx="26937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3263615" y="6488669"/>
            <a:ext cx="4767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Source: Market Strategy 5/27/14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4137865" y="2767604"/>
            <a:ext cx="1" cy="333738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334524" y="3285013"/>
            <a:ext cx="94988" cy="40633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785402" y="5801050"/>
            <a:ext cx="167598" cy="25515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11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 flipV="1">
            <a:off x="0" y="0"/>
            <a:ext cx="9144000" cy="1882096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312" y="6387313"/>
            <a:ext cx="2246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white"/>
                </a:solidFill>
              </a:rPr>
              <a:t>1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34353" y="412101"/>
            <a:ext cx="8411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45821"/>
                </a:solidFill>
              </a:rPr>
              <a:t>Individual Market – Membership by Service Area</a:t>
            </a:r>
            <a:endParaRPr lang="en-US" sz="2400" dirty="0" smtClean="0">
              <a:solidFill>
                <a:srgbClr val="D45821"/>
              </a:solidFill>
            </a:endParaRPr>
          </a:p>
          <a:p>
            <a:r>
              <a:rPr lang="en-US" i="1" dirty="0" smtClean="0">
                <a:solidFill>
                  <a:srgbClr val="005A9B"/>
                </a:solidFill>
              </a:rPr>
              <a:t>Health Insurance Marketplace</a:t>
            </a:r>
            <a:endParaRPr lang="en-US" dirty="0">
              <a:solidFill>
                <a:srgbClr val="005A9B"/>
              </a:solidFill>
            </a:endParaRPr>
          </a:p>
        </p:txBody>
      </p:sp>
      <p:pic>
        <p:nvPicPr>
          <p:cNvPr id="31" name="Picture 30" descr="MKT14_3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29"/>
          <a:stretch/>
        </p:blipFill>
        <p:spPr>
          <a:xfrm>
            <a:off x="241901" y="1768160"/>
            <a:ext cx="8661563" cy="427836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263615" y="6488669"/>
            <a:ext cx="4767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Source: Facets 4/28/14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3499" y="2836488"/>
            <a:ext cx="896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Members</a:t>
            </a:r>
            <a:endParaRPr lang="en-US" sz="1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8664" y="3437716"/>
            <a:ext cx="1082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Distribution</a:t>
            </a:r>
            <a:endParaRPr lang="en-US" sz="1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00355" y="2360011"/>
            <a:ext cx="8829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1F497D"/>
                </a:solidFill>
              </a:rPr>
              <a:t>EAST</a:t>
            </a:r>
            <a:endParaRPr lang="en-US" sz="1500" b="1" dirty="0">
              <a:solidFill>
                <a:srgbClr val="1F497D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63136" y="2360011"/>
            <a:ext cx="8829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1F497D"/>
                </a:solidFill>
              </a:rPr>
              <a:t>KNOX.</a:t>
            </a:r>
            <a:endParaRPr lang="en-US" sz="1500" b="1" dirty="0">
              <a:solidFill>
                <a:srgbClr val="1F497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50107" y="2360011"/>
            <a:ext cx="8829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1F497D"/>
                </a:solidFill>
              </a:rPr>
              <a:t>CHATT.</a:t>
            </a:r>
            <a:endParaRPr lang="en-US" sz="1500" b="1" dirty="0">
              <a:solidFill>
                <a:srgbClr val="1F497D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12888" y="2360011"/>
            <a:ext cx="8829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1F497D"/>
                </a:solidFill>
              </a:rPr>
              <a:t>NASH.</a:t>
            </a:r>
            <a:endParaRPr lang="en-US" sz="1500" b="1" dirty="0">
              <a:solidFill>
                <a:srgbClr val="1F497D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77462" y="2360011"/>
            <a:ext cx="8829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1F497D"/>
                </a:solidFill>
              </a:rPr>
              <a:t>WEST</a:t>
            </a:r>
            <a:endParaRPr lang="en-US" sz="1500" b="1" dirty="0">
              <a:solidFill>
                <a:srgbClr val="1F497D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84255" y="2360011"/>
            <a:ext cx="10353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1F497D"/>
                </a:solidFill>
              </a:rPr>
              <a:t>MEMPHIS</a:t>
            </a:r>
            <a:endParaRPr lang="en-US" sz="1500" b="1" dirty="0">
              <a:solidFill>
                <a:srgbClr val="1F497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30240" y="2360011"/>
            <a:ext cx="8793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1F497D"/>
                </a:solidFill>
              </a:rPr>
              <a:t>E. CTRL.</a:t>
            </a:r>
            <a:endParaRPr lang="en-US" sz="1500" b="1" dirty="0">
              <a:solidFill>
                <a:srgbClr val="1F497D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979262" y="2360011"/>
            <a:ext cx="9454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1F497D"/>
                </a:solidFill>
              </a:rPr>
              <a:t>W. CTRL.</a:t>
            </a:r>
            <a:endParaRPr lang="en-US" sz="1500" b="1" dirty="0">
              <a:solidFill>
                <a:srgbClr val="1F497D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61229" y="2804255"/>
            <a:ext cx="79380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12,232</a:t>
            </a:r>
            <a:endParaRPr lang="en-US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85452" y="3405482"/>
            <a:ext cx="45397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7%</a:t>
            </a:r>
            <a:endParaRPr lang="en-US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48184" y="2804255"/>
            <a:ext cx="79380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27,681</a:t>
            </a:r>
            <a:endParaRPr lang="en-US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72406" y="3405482"/>
            <a:ext cx="56457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16%</a:t>
            </a:r>
            <a:endParaRPr lang="en-US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35139" y="2804255"/>
            <a:ext cx="79380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18,967</a:t>
            </a:r>
            <a:endParaRPr lang="en-US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359361" y="3405482"/>
            <a:ext cx="56457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11%</a:t>
            </a:r>
            <a:endParaRPr lang="en-US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185809" y="2804255"/>
            <a:ext cx="79380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53,361</a:t>
            </a:r>
            <a:endParaRPr lang="en-US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10031" y="3405482"/>
            <a:ext cx="56457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31%</a:t>
            </a:r>
            <a:endParaRPr lang="en-US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50036" y="2804255"/>
            <a:ext cx="79380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12,075</a:t>
            </a:r>
            <a:endParaRPr lang="en-US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284892" y="3405482"/>
            <a:ext cx="45397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7%</a:t>
            </a:r>
            <a:endParaRPr lang="en-US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36991" y="2804255"/>
            <a:ext cx="79380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22,633</a:t>
            </a:r>
            <a:endParaRPr lang="en-US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71846" y="3405482"/>
            <a:ext cx="56457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13%</a:t>
            </a:r>
            <a:endParaRPr lang="en-US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131654" y="2804255"/>
            <a:ext cx="68320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9,764</a:t>
            </a:r>
            <a:endParaRPr lang="en-US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234612" y="3405482"/>
            <a:ext cx="45397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6%</a:t>
            </a:r>
            <a:endParaRPr lang="en-US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053350" y="2804255"/>
            <a:ext cx="79380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12,750</a:t>
            </a:r>
            <a:endParaRPr lang="en-US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209472" y="3405482"/>
            <a:ext cx="45397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8%</a:t>
            </a:r>
            <a:endParaRPr lang="en-US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237738" y="4654806"/>
            <a:ext cx="2429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173671"/>
                </a:solidFill>
              </a:rPr>
              <a:t>One out of three Marketplace members lives in the Nashville region.</a:t>
            </a:r>
            <a:endParaRPr lang="en-US" b="1" i="1" dirty="0">
              <a:solidFill>
                <a:srgbClr val="173671"/>
              </a:solidFill>
            </a:endParaRPr>
          </a:p>
        </p:txBody>
      </p:sp>
      <p:pic>
        <p:nvPicPr>
          <p:cNvPr id="63" name="Picture 62" descr="BCBST_clr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612" y="6318017"/>
            <a:ext cx="1291950" cy="267844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4488874" y="6356538"/>
            <a:ext cx="4079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005A9B"/>
                </a:solidFill>
                <a:cs typeface="Calibri"/>
              </a:rPr>
              <a:t>Health Insurance Marketplace &gt; </a:t>
            </a:r>
            <a:r>
              <a:rPr lang="en-US" sz="1000" b="1" dirty="0" smtClean="0">
                <a:solidFill>
                  <a:srgbClr val="F79646"/>
                </a:solidFill>
                <a:cs typeface="Calibri"/>
              </a:rPr>
              <a:t>Individual Market</a:t>
            </a:r>
            <a:endParaRPr lang="en-US" sz="1000" b="1" dirty="0">
              <a:solidFill>
                <a:srgbClr val="F79646"/>
              </a:solidFill>
              <a:cs typeface="Calibri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568767" y="6356538"/>
            <a:ext cx="3417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005A9B"/>
                </a:solidFill>
                <a:cs typeface="Calibri"/>
              </a:rPr>
              <a:t>14</a:t>
            </a:r>
            <a:endParaRPr lang="en-US" sz="1000" b="1" dirty="0">
              <a:solidFill>
                <a:srgbClr val="F79646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808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 flipV="1">
            <a:off x="0" y="0"/>
            <a:ext cx="9144000" cy="1882096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312" y="6387313"/>
            <a:ext cx="2246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white"/>
                </a:solidFill>
              </a:rPr>
              <a:t>1</a:t>
            </a:r>
            <a:endParaRPr lang="en-US" sz="800" dirty="0">
              <a:solidFill>
                <a:prstClr val="white"/>
              </a:solidFill>
            </a:endParaRPr>
          </a:p>
        </p:txBody>
      </p:sp>
      <p:pic>
        <p:nvPicPr>
          <p:cNvPr id="4" name="Picture 3" descr="MKT14_28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23"/>
          <a:stretch/>
        </p:blipFill>
        <p:spPr>
          <a:xfrm>
            <a:off x="882945" y="1850065"/>
            <a:ext cx="8110728" cy="12552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418" y="4881035"/>
            <a:ext cx="67787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TOTAL</a:t>
            </a:r>
            <a:endParaRPr lang="en-US" sz="15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18306" y="1638239"/>
            <a:ext cx="1433286" cy="3643640"/>
          </a:xfrm>
          <a:prstGeom prst="rect">
            <a:avLst/>
          </a:prstGeom>
          <a:noFill/>
          <a:ln>
            <a:solidFill>
              <a:srgbClr val="F47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4678" y="4030439"/>
            <a:ext cx="881878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4678" y="4429638"/>
            <a:ext cx="881878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4678" y="4848120"/>
            <a:ext cx="881878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93372" y="3659956"/>
            <a:ext cx="437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9%</a:t>
            </a: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2451" y="4062764"/>
            <a:ext cx="542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12%</a:t>
            </a: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0845" y="4460580"/>
            <a:ext cx="437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1%</a:t>
            </a: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48748" y="4883635"/>
            <a:ext cx="542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22%</a:t>
            </a: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96643" y="3642582"/>
            <a:ext cx="542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26%</a:t>
            </a: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96642" y="4081833"/>
            <a:ext cx="542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36%</a:t>
            </a: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48742" y="4468275"/>
            <a:ext cx="437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3%</a:t>
            </a: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96643" y="4879172"/>
            <a:ext cx="542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66%</a:t>
            </a: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00922" y="3652262"/>
            <a:ext cx="437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2%</a:t>
            </a: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00922" y="4091514"/>
            <a:ext cx="437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5%</a:t>
            </a: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00922" y="4477955"/>
            <a:ext cx="437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2%</a:t>
            </a: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00922" y="4888852"/>
            <a:ext cx="437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8%</a:t>
            </a: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92627" y="3645815"/>
            <a:ext cx="437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1%</a:t>
            </a: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92627" y="4085067"/>
            <a:ext cx="437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2%</a:t>
            </a: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92627" y="4471508"/>
            <a:ext cx="437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1%</a:t>
            </a: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92627" y="4882406"/>
            <a:ext cx="437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4%</a:t>
            </a: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42887" y="3639368"/>
            <a:ext cx="542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38%</a:t>
            </a: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42886" y="4078620"/>
            <a:ext cx="542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55%</a:t>
            </a: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4986" y="4465062"/>
            <a:ext cx="437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7%</a:t>
            </a: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90791" y="4875959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100%</a:t>
            </a: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7251" y="5434284"/>
            <a:ext cx="706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73671"/>
                </a:solidFill>
              </a:rPr>
              <a:t>66% of On- and Off-Marketplace members have selected a Silver plan.</a:t>
            </a:r>
          </a:p>
          <a:p>
            <a:r>
              <a:rPr lang="en-US" b="1" dirty="0" smtClean="0">
                <a:solidFill>
                  <a:srgbClr val="173671"/>
                </a:solidFill>
              </a:rPr>
              <a:t>55% bought Blue Network S and 38% bought Blue Network E.</a:t>
            </a:r>
            <a:endParaRPr lang="en-US" b="1" dirty="0">
              <a:solidFill>
                <a:srgbClr val="17367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63615" y="6488669"/>
            <a:ext cx="4767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Source: Facets 4/28/14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75756" y="3275464"/>
            <a:ext cx="1288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BRONZE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05374" y="3249548"/>
            <a:ext cx="1288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SILVER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01695" y="3260911"/>
            <a:ext cx="1288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GOLD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09012" y="3262485"/>
            <a:ext cx="1288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PLATINUM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855566" y="3262485"/>
            <a:ext cx="1288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TOTAL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34353" y="412101"/>
            <a:ext cx="8411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45821"/>
                </a:solidFill>
              </a:rPr>
              <a:t>Individual Market – Membership by Network &amp; Metal Level</a:t>
            </a:r>
            <a:endParaRPr lang="en-US" sz="2400" dirty="0" smtClean="0">
              <a:solidFill>
                <a:srgbClr val="D45821"/>
              </a:solidFill>
            </a:endParaRPr>
          </a:p>
          <a:p>
            <a:r>
              <a:rPr lang="en-US" i="1" dirty="0" smtClean="0">
                <a:solidFill>
                  <a:srgbClr val="005A9B"/>
                </a:solidFill>
              </a:rPr>
              <a:t>Health Insurance Marketplace</a:t>
            </a:r>
            <a:endParaRPr lang="en-US" dirty="0">
              <a:solidFill>
                <a:srgbClr val="005A9B"/>
              </a:solidFill>
            </a:endParaRPr>
          </a:p>
        </p:txBody>
      </p:sp>
      <p:pic>
        <p:nvPicPr>
          <p:cNvPr id="43" name="Picture 42" descr="BCBST_clr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612" y="6318017"/>
            <a:ext cx="1291950" cy="26784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488874" y="6356538"/>
            <a:ext cx="4079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005A9B"/>
                </a:solidFill>
                <a:cs typeface="Calibri"/>
              </a:rPr>
              <a:t>Health Insurance Marketplace &gt; </a:t>
            </a:r>
            <a:r>
              <a:rPr lang="en-US" sz="1000" b="1" dirty="0" smtClean="0">
                <a:solidFill>
                  <a:srgbClr val="F79646"/>
                </a:solidFill>
                <a:cs typeface="Calibri"/>
              </a:rPr>
              <a:t>Individual Market</a:t>
            </a:r>
            <a:endParaRPr lang="en-US" sz="1000" b="1" dirty="0">
              <a:solidFill>
                <a:srgbClr val="F79646"/>
              </a:solidFill>
              <a:cs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568767" y="6356538"/>
            <a:ext cx="3417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005A9B"/>
                </a:solidFill>
                <a:cs typeface="Calibri"/>
              </a:rPr>
              <a:t>16</a:t>
            </a:r>
            <a:endParaRPr lang="en-US" sz="1000" b="1" dirty="0">
              <a:solidFill>
                <a:srgbClr val="F79646"/>
              </a:solidFill>
              <a:cs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3659956"/>
            <a:ext cx="18123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NETWORK E</a:t>
            </a:r>
            <a:endParaRPr lang="en-US" sz="1500" b="1" baseline="30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-23226" y="4086314"/>
            <a:ext cx="18123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NETWORK </a:t>
            </a: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</a:t>
            </a:r>
            <a:r>
              <a:rPr lang="en-US" sz="15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n-US" sz="1500" b="1" baseline="30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-23226" y="4468275"/>
            <a:ext cx="18123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NETWORK P</a:t>
            </a:r>
            <a:endParaRPr lang="en-US" sz="1500" b="1" baseline="30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4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CBST - Title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CBST - Content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CBST - Section Break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BCBST - Closing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2676</TotalTime>
  <Words>1685</Words>
  <Application>Microsoft Office PowerPoint</Application>
  <PresentationFormat>On-screen Show (4:3)</PresentationFormat>
  <Paragraphs>318</Paragraphs>
  <Slides>18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BCBST - Title Slides</vt:lpstr>
      <vt:lpstr>BCBST - Content Page</vt:lpstr>
      <vt:lpstr>BCBST - Section Breaks</vt:lpstr>
      <vt:lpstr>BCBST - Closing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Finch</dc:creator>
  <cp:lastModifiedBy>t61408b</cp:lastModifiedBy>
  <cp:revision>291</cp:revision>
  <cp:lastPrinted>2014-01-27T14:53:35Z</cp:lastPrinted>
  <dcterms:created xsi:type="dcterms:W3CDTF">2013-04-15T17:12:08Z</dcterms:created>
  <dcterms:modified xsi:type="dcterms:W3CDTF">2014-08-01T17:38:34Z</dcterms:modified>
</cp:coreProperties>
</file>